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79" r:id="rId5"/>
    <p:sldId id="305" r:id="rId6"/>
    <p:sldId id="324" r:id="rId7"/>
    <p:sldId id="687" r:id="rId8"/>
    <p:sldId id="270" r:id="rId9"/>
    <p:sldId id="692" r:id="rId10"/>
    <p:sldId id="674" r:id="rId11"/>
    <p:sldId id="693" r:id="rId12"/>
    <p:sldId id="691" r:id="rId13"/>
    <p:sldId id="689" r:id="rId14"/>
    <p:sldId id="694" r:id="rId15"/>
    <p:sldId id="695" r:id="rId16"/>
    <p:sldId id="696" r:id="rId17"/>
    <p:sldId id="697" r:id="rId18"/>
    <p:sldId id="698" r:id="rId19"/>
    <p:sldId id="699" r:id="rId20"/>
    <p:sldId id="700" r:id="rId21"/>
    <p:sldId id="710" r:id="rId22"/>
    <p:sldId id="678" r:id="rId23"/>
    <p:sldId id="707" r:id="rId24"/>
    <p:sldId id="702" r:id="rId25"/>
    <p:sldId id="307" r:id="rId26"/>
    <p:sldId id="685" r:id="rId27"/>
    <p:sldId id="703" r:id="rId28"/>
    <p:sldId id="704" r:id="rId29"/>
    <p:sldId id="676" r:id="rId30"/>
    <p:sldId id="705" r:id="rId31"/>
    <p:sldId id="706" r:id="rId32"/>
    <p:sldId id="708" r:id="rId33"/>
    <p:sldId id="709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C7F148-C4E7-8F73-F381-7CCD754C229C}" name="Marieke Tijskens | GoodPlanet Belgium" initials="MT" userId="S::m.tijskens@goodplanet.be::24f1f648-765a-43e9-9ee6-6eebb13e755e" providerId="AD"/>
  <p188:author id="{B4080E8F-7611-8D11-3B51-2CA4335D8146}" name="Katrijn Van Huffel | GoodPlanet Belgium" initials="KB" userId="S::k.vanhuffel@goodplanet.be::8b9955b0-7733-4155-acff-3848fea3f1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AF8A"/>
    <a:srgbClr val="4A7EBB"/>
    <a:srgbClr val="92D050"/>
    <a:srgbClr val="1895CE"/>
    <a:srgbClr val="E8880A"/>
    <a:srgbClr val="FFCC00"/>
    <a:srgbClr val="E52B51"/>
    <a:srgbClr val="473F30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goodplanetbelgium.sharepoint.com/proj/GES/SharedDocs/7.%20Scholen%20-%20Ecoles/De%20Pinte%20-%20Katrijn/Meetresultaten%20De%20Pin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'[Meetresultaten De Pinte.xlsx]Blad2'!$K$1</c:f>
              <c:strCache>
                <c:ptCount val="1"/>
                <c:pt idx="0">
                  <c:v>Gemiddelde temperatuur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'[Meetresultaten De Pinte.xlsx]Blad2'!$L$2:$L$36</c:f>
                <c:numCache>
                  <c:formatCode>General</c:formatCode>
                  <c:ptCount val="35"/>
                  <c:pt idx="0">
                    <c:v>1.2569805089976525</c:v>
                  </c:pt>
                  <c:pt idx="1">
                    <c:v>0.83643865861737443</c:v>
                  </c:pt>
                  <c:pt idx="2">
                    <c:v>0.73484692283495323</c:v>
                  </c:pt>
                  <c:pt idx="3">
                    <c:v>1.4142135623730951</c:v>
                  </c:pt>
                  <c:pt idx="4">
                    <c:v>0.65574385243019984</c:v>
                  </c:pt>
                  <c:pt idx="5">
                    <c:v>2.7682726262659423</c:v>
                  </c:pt>
                  <c:pt idx="6">
                    <c:v>2.0928449536456428</c:v>
                  </c:pt>
                  <c:pt idx="7">
                    <c:v>0.63639610306789174</c:v>
                  </c:pt>
                  <c:pt idx="8">
                    <c:v>2.2925604317734423</c:v>
                  </c:pt>
                  <c:pt idx="9">
                    <c:v>1.8423264278261511</c:v>
                  </c:pt>
                  <c:pt idx="10">
                    <c:v>0.97766729173749778</c:v>
                  </c:pt>
                  <c:pt idx="11">
                    <c:v>0.70990022773157013</c:v>
                  </c:pt>
                  <c:pt idx="12">
                    <c:v>2.6779967637521387</c:v>
                  </c:pt>
                  <c:pt idx="13">
                    <c:v>0.5249999999999998</c:v>
                  </c:pt>
                  <c:pt idx="14">
                    <c:v>3.0198571219574548</c:v>
                  </c:pt>
                  <c:pt idx="15">
                    <c:v>1.9120233610846213</c:v>
                  </c:pt>
                  <c:pt idx="16">
                    <c:v>1.2909944487358056</c:v>
                  </c:pt>
                  <c:pt idx="17">
                    <c:v>1.1387127235025809</c:v>
                  </c:pt>
                  <c:pt idx="18">
                    <c:v>1.0812801055539063</c:v>
                  </c:pt>
                  <c:pt idx="19">
                    <c:v>1.3175102782647783</c:v>
                  </c:pt>
                  <c:pt idx="20">
                    <c:v>0.53307285305731611</c:v>
                  </c:pt>
                  <c:pt idx="21">
                    <c:v>1.9148542155126762</c:v>
                  </c:pt>
                  <c:pt idx="22">
                    <c:v>1.4174507634012086</c:v>
                  </c:pt>
                  <c:pt idx="23">
                    <c:v>0.75277265270908145</c:v>
                  </c:pt>
                  <c:pt idx="24">
                    <c:v>0.55677643628300244</c:v>
                  </c:pt>
                  <c:pt idx="25">
                    <c:v>1.7017148213885114</c:v>
                  </c:pt>
                  <c:pt idx="26">
                    <c:v>1.4863265679744357</c:v>
                  </c:pt>
                  <c:pt idx="27">
                    <c:v>3.691431519975239</c:v>
                  </c:pt>
                  <c:pt idx="28">
                    <c:v>4.440063813355219</c:v>
                  </c:pt>
                  <c:pt idx="29">
                    <c:v>0.81649658092772603</c:v>
                  </c:pt>
                  <c:pt idx="30">
                    <c:v>0.50467719789393539</c:v>
                  </c:pt>
                  <c:pt idx="31">
                    <c:v>0.67261237530052065</c:v>
                  </c:pt>
                  <c:pt idx="32">
                    <c:v>0.62766100192168328</c:v>
                  </c:pt>
                  <c:pt idx="33">
                    <c:v>0.9192388155425123</c:v>
                  </c:pt>
                  <c:pt idx="34">
                    <c:v>0.78049129826453989</c:v>
                  </c:pt>
                </c:numCache>
              </c:numRef>
            </c:plus>
            <c:minus>
              <c:numRef>
                <c:f>'[Meetresultaten De Pinte.xlsx]Blad2'!$L$2:$L$36</c:f>
                <c:numCache>
                  <c:formatCode>General</c:formatCode>
                  <c:ptCount val="35"/>
                  <c:pt idx="0">
                    <c:v>1.2569805089976525</c:v>
                  </c:pt>
                  <c:pt idx="1">
                    <c:v>0.83643865861737443</c:v>
                  </c:pt>
                  <c:pt idx="2">
                    <c:v>0.73484692283495323</c:v>
                  </c:pt>
                  <c:pt idx="3">
                    <c:v>1.4142135623730951</c:v>
                  </c:pt>
                  <c:pt idx="4">
                    <c:v>0.65574385243019984</c:v>
                  </c:pt>
                  <c:pt idx="5">
                    <c:v>2.7682726262659423</c:v>
                  </c:pt>
                  <c:pt idx="6">
                    <c:v>2.0928449536456428</c:v>
                  </c:pt>
                  <c:pt idx="7">
                    <c:v>0.63639610306789174</c:v>
                  </c:pt>
                  <c:pt idx="8">
                    <c:v>2.2925604317734423</c:v>
                  </c:pt>
                  <c:pt idx="9">
                    <c:v>1.8423264278261511</c:v>
                  </c:pt>
                  <c:pt idx="10">
                    <c:v>0.97766729173749778</c:v>
                  </c:pt>
                  <c:pt idx="11">
                    <c:v>0.70990022773157013</c:v>
                  </c:pt>
                  <c:pt idx="12">
                    <c:v>2.6779967637521387</c:v>
                  </c:pt>
                  <c:pt idx="13">
                    <c:v>0.5249999999999998</c:v>
                  </c:pt>
                  <c:pt idx="14">
                    <c:v>3.0198571219574548</c:v>
                  </c:pt>
                  <c:pt idx="15">
                    <c:v>1.9120233610846213</c:v>
                  </c:pt>
                  <c:pt idx="16">
                    <c:v>1.2909944487358056</c:v>
                  </c:pt>
                  <c:pt idx="17">
                    <c:v>1.1387127235025809</c:v>
                  </c:pt>
                  <c:pt idx="18">
                    <c:v>1.0812801055539063</c:v>
                  </c:pt>
                  <c:pt idx="19">
                    <c:v>1.3175102782647783</c:v>
                  </c:pt>
                  <c:pt idx="20">
                    <c:v>0.53307285305731611</c:v>
                  </c:pt>
                  <c:pt idx="21">
                    <c:v>1.9148542155126762</c:v>
                  </c:pt>
                  <c:pt idx="22">
                    <c:v>1.4174507634012086</c:v>
                  </c:pt>
                  <c:pt idx="23">
                    <c:v>0.75277265270908145</c:v>
                  </c:pt>
                  <c:pt idx="24">
                    <c:v>0.55677643628300244</c:v>
                  </c:pt>
                  <c:pt idx="25">
                    <c:v>1.7017148213885114</c:v>
                  </c:pt>
                  <c:pt idx="26">
                    <c:v>1.4863265679744357</c:v>
                  </c:pt>
                  <c:pt idx="27">
                    <c:v>3.691431519975239</c:v>
                  </c:pt>
                  <c:pt idx="28">
                    <c:v>4.440063813355219</c:v>
                  </c:pt>
                  <c:pt idx="29">
                    <c:v>0.81649658092772603</c:v>
                  </c:pt>
                  <c:pt idx="30">
                    <c:v>0.50467719789393539</c:v>
                  </c:pt>
                  <c:pt idx="31">
                    <c:v>0.67261237530052065</c:v>
                  </c:pt>
                  <c:pt idx="32">
                    <c:v>0.62766100192168328</c:v>
                  </c:pt>
                  <c:pt idx="33">
                    <c:v>0.9192388155425123</c:v>
                  </c:pt>
                  <c:pt idx="34">
                    <c:v>0.78049129826453989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'[Meetresultaten De Pinte.xlsx]Blad2'!$B$2:$B$36</c:f>
              <c:strCache>
                <c:ptCount val="35"/>
                <c:pt idx="0">
                  <c:v>1. Gang gelijkvloers</c:v>
                </c:pt>
                <c:pt idx="1">
                  <c:v>13. Gang tweede verdieping</c:v>
                </c:pt>
                <c:pt idx="2">
                  <c:v>8. Gang eerste verdieping</c:v>
                </c:pt>
                <c:pt idx="3">
                  <c:v>inkomhal</c:v>
                </c:pt>
                <c:pt idx="4">
                  <c:v>overdekte binnen</c:v>
                </c:pt>
                <c:pt idx="5">
                  <c:v>traphal dicht bij secertaritaat</c:v>
                </c:pt>
                <c:pt idx="6">
                  <c:v>trappen</c:v>
                </c:pt>
                <c:pt idx="7">
                  <c:v>voor lift</c:v>
                </c:pt>
                <c:pt idx="8">
                  <c:v>10. Lokaal 103 (geschiedenis)</c:v>
                </c:pt>
                <c:pt idx="9">
                  <c:v>11. Lokaal 112 (natuurwetenschappen)</c:v>
                </c:pt>
                <c:pt idx="10">
                  <c:v>12. Lokaal 119 *</c:v>
                </c:pt>
                <c:pt idx="11">
                  <c:v>14. Lokaal 216 (technieklokaal)</c:v>
                </c:pt>
                <c:pt idx="12">
                  <c:v>5. Leraarszaal </c:v>
                </c:pt>
                <c:pt idx="13">
                  <c:v>6. Secretariaat </c:v>
                </c:pt>
                <c:pt idx="14">
                  <c:v>7. Polyvalente zaal</c:v>
                </c:pt>
                <c:pt idx="15">
                  <c:v>computer lokaal 1</c:v>
                </c:pt>
                <c:pt idx="16">
                  <c:v>D1</c:v>
                </c:pt>
                <c:pt idx="17">
                  <c:v>D2</c:v>
                </c:pt>
                <c:pt idx="18">
                  <c:v>Lokaal 105</c:v>
                </c:pt>
                <c:pt idx="19">
                  <c:v>Lokaal 113</c:v>
                </c:pt>
                <c:pt idx="20">
                  <c:v>Lokaal 114</c:v>
                </c:pt>
                <c:pt idx="21">
                  <c:v>Lokaal 116</c:v>
                </c:pt>
                <c:pt idx="22">
                  <c:v>Lokaal 203</c:v>
                </c:pt>
                <c:pt idx="23">
                  <c:v>Lokaal 207</c:v>
                </c:pt>
                <c:pt idx="24">
                  <c:v>Lokaal 210</c:v>
                </c:pt>
                <c:pt idx="25">
                  <c:v>Lokaal 214</c:v>
                </c:pt>
                <c:pt idx="26">
                  <c:v>lokaal 7</c:v>
                </c:pt>
                <c:pt idx="27">
                  <c:v>15. Sporthal</c:v>
                </c:pt>
                <c:pt idx="28">
                  <c:v>17. Refter</c:v>
                </c:pt>
                <c:pt idx="29">
                  <c:v>EHBO lokaal</c:v>
                </c:pt>
                <c:pt idx="30">
                  <c:v>16. Sporthal - kleedkamer</c:v>
                </c:pt>
                <c:pt idx="31">
                  <c:v>3. Toiletten gelijkvloers (jongens)</c:v>
                </c:pt>
                <c:pt idx="32">
                  <c:v>4. Toiletten gelijkvloers (meisjes)</c:v>
                </c:pt>
                <c:pt idx="33">
                  <c:v>toilet </c:v>
                </c:pt>
                <c:pt idx="34">
                  <c:v>toiletten verdiep 1</c:v>
                </c:pt>
              </c:strCache>
            </c:strRef>
          </c:cat>
          <c:val>
            <c:numRef>
              <c:f>'[Meetresultaten De Pinte.xlsx]Blad2'!$K$2:$K$36</c:f>
              <c:numCache>
                <c:formatCode>0.0</c:formatCode>
                <c:ptCount val="35"/>
                <c:pt idx="0">
                  <c:v>16.666666666666668</c:v>
                </c:pt>
                <c:pt idx="1">
                  <c:v>17.883333333333336</c:v>
                </c:pt>
                <c:pt idx="2">
                  <c:v>19.433333333333334</c:v>
                </c:pt>
                <c:pt idx="3">
                  <c:v>15</c:v>
                </c:pt>
                <c:pt idx="4">
                  <c:v>16.75</c:v>
                </c:pt>
                <c:pt idx="5">
                  <c:v>14.85</c:v>
                </c:pt>
                <c:pt idx="6">
                  <c:v>16.2</c:v>
                </c:pt>
                <c:pt idx="7">
                  <c:v>17.75</c:v>
                </c:pt>
                <c:pt idx="8">
                  <c:v>18.725000000000001</c:v>
                </c:pt>
                <c:pt idx="9">
                  <c:v>16.375</c:v>
                </c:pt>
                <c:pt idx="10">
                  <c:v>17.525000000000002</c:v>
                </c:pt>
                <c:pt idx="11">
                  <c:v>18.212499999999999</c:v>
                </c:pt>
                <c:pt idx="12">
                  <c:v>18.799999999999997</c:v>
                </c:pt>
                <c:pt idx="13">
                  <c:v>20.512499999999999</c:v>
                </c:pt>
                <c:pt idx="14">
                  <c:v>18.824999999999999</c:v>
                </c:pt>
                <c:pt idx="15">
                  <c:v>16.824999999999999</c:v>
                </c:pt>
                <c:pt idx="16">
                  <c:v>14.5</c:v>
                </c:pt>
                <c:pt idx="17">
                  <c:v>16.549999999999997</c:v>
                </c:pt>
                <c:pt idx="18">
                  <c:v>20.475000000000001</c:v>
                </c:pt>
                <c:pt idx="19">
                  <c:v>17.574999999999999</c:v>
                </c:pt>
                <c:pt idx="20">
                  <c:v>18.375</c:v>
                </c:pt>
                <c:pt idx="21">
                  <c:v>18.5</c:v>
                </c:pt>
                <c:pt idx="22">
                  <c:v>17.075000000000003</c:v>
                </c:pt>
                <c:pt idx="23">
                  <c:v>17.099999999999998</c:v>
                </c:pt>
                <c:pt idx="24">
                  <c:v>17.25</c:v>
                </c:pt>
                <c:pt idx="25">
                  <c:v>19.375</c:v>
                </c:pt>
                <c:pt idx="26">
                  <c:v>19.125</c:v>
                </c:pt>
                <c:pt idx="27">
                  <c:v>19</c:v>
                </c:pt>
                <c:pt idx="28">
                  <c:v>16.575000000000003</c:v>
                </c:pt>
                <c:pt idx="29">
                  <c:v>20</c:v>
                </c:pt>
                <c:pt idx="30">
                  <c:v>14.887499999999999</c:v>
                </c:pt>
                <c:pt idx="31">
                  <c:v>14.9</c:v>
                </c:pt>
                <c:pt idx="32">
                  <c:v>16.712499999999999</c:v>
                </c:pt>
                <c:pt idx="33">
                  <c:v>18.149999999999999</c:v>
                </c:pt>
                <c:pt idx="34">
                  <c:v>16.774999999999999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1-4F94-8B0D-837ACD45E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847983"/>
        <c:axId val="524845583"/>
      </c:barChart>
      <c:catAx>
        <c:axId val="52484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45583"/>
        <c:crosses val="autoZero"/>
        <c:auto val="1"/>
        <c:lblAlgn val="ctr"/>
        <c:lblOffset val="100"/>
        <c:noMultiLvlLbl val="0"/>
      </c:catAx>
      <c:valAx>
        <c:axId val="524845583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479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Kunnen sommige lampen apart aan of uit gezet worden?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6-4D47-9BA6-E9B436248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6-4D47-9BA6-E9B4362482C0}"/>
              </c:ext>
            </c:extLst>
          </c:dPt>
          <c:cat>
            <c:strRef>
              <c:f>'[Meetresultaten De Pinte.xlsx]Blad1'!$AN$272:$AN$273</c:f>
              <c:strCache>
                <c:ptCount val="2"/>
                <c:pt idx="0">
                  <c:v>Ja</c:v>
                </c:pt>
                <c:pt idx="1">
                  <c:v>Nee, alle lampen gaan samen aan of uit.</c:v>
                </c:pt>
              </c:strCache>
            </c:strRef>
          </c:cat>
          <c:val>
            <c:numRef>
              <c:f>'[Meetresultaten De Pinte.xlsx]Blad1'!$AO$272:$AO$273</c:f>
              <c:numCache>
                <c:formatCode>General</c:formatCode>
                <c:ptCount val="2"/>
                <c:pt idx="0">
                  <c:v>48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A6-4D47-9BA6-E9B436248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400" b="1" i="0" u="none" strike="noStrike" baseline="0">
                <a:effectLst/>
              </a:rPr>
              <a:t>Zijn de muren donker of licht?</a:t>
            </a:r>
            <a:r>
              <a:rPr lang="nl-BE" sz="1400" b="0" i="0" u="none" strike="noStrike" baseline="0"/>
              <a:t> 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9-44C0-BC79-22FC6F9FCB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9-44C0-BC79-22FC6F9FCBEB}"/>
              </c:ext>
            </c:extLst>
          </c:dPt>
          <c:cat>
            <c:strRef>
              <c:f>'[Meetresultaten De Pinte.xlsx]Blad1'!$AL$264:$AL$265</c:f>
              <c:strCache>
                <c:ptCount val="2"/>
                <c:pt idx="0">
                  <c:v>Licht</c:v>
                </c:pt>
                <c:pt idx="1">
                  <c:v>Donker</c:v>
                </c:pt>
              </c:strCache>
            </c:strRef>
          </c:cat>
          <c:val>
            <c:numRef>
              <c:f>'[Meetresultaten De Pinte.xlsx]Blad1'!$AM$264:$AM$265</c:f>
              <c:numCache>
                <c:formatCode>General</c:formatCode>
                <c:ptCount val="2"/>
                <c:pt idx="0">
                  <c:v>58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89-44C0-BC79-22FC6F9FC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Hangen er dingen tegen of voor het raam waardoor het daglicht niet binnenkomt?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37-49FF-ADC1-E40CA85C8D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37-49FF-ADC1-E40CA85C8D14}"/>
              </c:ext>
            </c:extLst>
          </c:dPt>
          <c:cat>
            <c:strRef>
              <c:f>'[Meetresultaten De Pinte.xlsx]Blad1'!$AP$264:$AP$265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'[Meetresultaten De Pinte.xlsx]Blad1'!$AQ$264:$AQ$265</c:f>
              <c:numCache>
                <c:formatCode>General</c:formatCode>
                <c:ptCount val="2"/>
                <c:pt idx="0">
                  <c:v>17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7-49FF-ADC1-E40CA85C8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Minimum lichtsterkte</a:t>
            </a:r>
            <a:r>
              <a:rPr lang="nl-BE" baseline="0"/>
              <a:t> (lux)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Lichten UIT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'[Meetresultaten De Pinte.xlsx]Lichtsterkte'!$B$26:$B$52</c:f>
              <c:strCache>
                <c:ptCount val="27"/>
                <c:pt idx="0">
                  <c:v>11. Lokaal 112 (natuurwetenschappen)</c:v>
                </c:pt>
                <c:pt idx="1">
                  <c:v>11. Lokaal 112 (natuurwetenschappen)</c:v>
                </c:pt>
                <c:pt idx="2">
                  <c:v>12. Lokaal 119 *</c:v>
                </c:pt>
                <c:pt idx="3">
                  <c:v>12. Lokaal 119 *</c:v>
                </c:pt>
                <c:pt idx="4">
                  <c:v>14. Lokaal 216 (technieklokaal)</c:v>
                </c:pt>
                <c:pt idx="5">
                  <c:v>14. Lokaal 216 (technieklokaal)</c:v>
                </c:pt>
                <c:pt idx="6">
                  <c:v>18. Containerklassen - C5 *</c:v>
                </c:pt>
                <c:pt idx="7">
                  <c:v>19. Containerklassen - D5 *</c:v>
                </c:pt>
                <c:pt idx="8">
                  <c:v>19. Containerklassen - D5 *</c:v>
                </c:pt>
                <c:pt idx="9">
                  <c:v>2. Lokaal 2 (studielokaal)</c:v>
                </c:pt>
                <c:pt idx="10">
                  <c:v>2. Lokaal 2 (studielokaal)</c:v>
                </c:pt>
                <c:pt idx="11">
                  <c:v>C4</c:v>
                </c:pt>
                <c:pt idx="12">
                  <c:v>computer lokaal1</c:v>
                </c:pt>
                <c:pt idx="13">
                  <c:v>D2</c:v>
                </c:pt>
                <c:pt idx="14">
                  <c:v>Lokaal 105</c:v>
                </c:pt>
                <c:pt idx="15">
                  <c:v>Lokaal 106</c:v>
                </c:pt>
                <c:pt idx="16">
                  <c:v>Lokaal 113</c:v>
                </c:pt>
                <c:pt idx="17">
                  <c:v>Lokaal 114</c:v>
                </c:pt>
                <c:pt idx="18">
                  <c:v>Lokaal 114</c:v>
                </c:pt>
                <c:pt idx="19">
                  <c:v>Lokaal 114</c:v>
                </c:pt>
                <c:pt idx="20">
                  <c:v>lokaal 114</c:v>
                </c:pt>
                <c:pt idx="21">
                  <c:v>Lokaal 116</c:v>
                </c:pt>
                <c:pt idx="22">
                  <c:v>lokaal 117</c:v>
                </c:pt>
                <c:pt idx="23">
                  <c:v>Lokaal 207</c:v>
                </c:pt>
                <c:pt idx="24">
                  <c:v>Lokaal 210</c:v>
                </c:pt>
                <c:pt idx="25">
                  <c:v>lokaal 3</c:v>
                </c:pt>
                <c:pt idx="26">
                  <c:v>Lokaal 7</c:v>
                </c:pt>
              </c:strCache>
            </c:strRef>
          </c:cat>
          <c:val>
            <c:numRef>
              <c:f>'[Meetresultaten De Pinte.xlsx]Lichtsterkte'!$J$26:$J$52</c:f>
              <c:numCache>
                <c:formatCode>General</c:formatCode>
                <c:ptCount val="27"/>
                <c:pt idx="0">
                  <c:v>90</c:v>
                </c:pt>
                <c:pt idx="1">
                  <c:v>26</c:v>
                </c:pt>
                <c:pt idx="2">
                  <c:v>263</c:v>
                </c:pt>
                <c:pt idx="3">
                  <c:v>31</c:v>
                </c:pt>
                <c:pt idx="4">
                  <c:v>28</c:v>
                </c:pt>
                <c:pt idx="5">
                  <c:v>90</c:v>
                </c:pt>
                <c:pt idx="6">
                  <c:v>40</c:v>
                </c:pt>
                <c:pt idx="7">
                  <c:v>3</c:v>
                </c:pt>
                <c:pt idx="8">
                  <c:v>259</c:v>
                </c:pt>
                <c:pt idx="9">
                  <c:v>778</c:v>
                </c:pt>
                <c:pt idx="10">
                  <c:v>0</c:v>
                </c:pt>
                <c:pt idx="11">
                  <c:v>35</c:v>
                </c:pt>
                <c:pt idx="12">
                  <c:v>1</c:v>
                </c:pt>
                <c:pt idx="13">
                  <c:v>34</c:v>
                </c:pt>
                <c:pt idx="14">
                  <c:v>6</c:v>
                </c:pt>
                <c:pt idx="15">
                  <c:v>15</c:v>
                </c:pt>
                <c:pt idx="16">
                  <c:v>17</c:v>
                </c:pt>
                <c:pt idx="17">
                  <c:v>317</c:v>
                </c:pt>
                <c:pt idx="18">
                  <c:v>217</c:v>
                </c:pt>
                <c:pt idx="19">
                  <c:v>193</c:v>
                </c:pt>
                <c:pt idx="20">
                  <c:v>700</c:v>
                </c:pt>
                <c:pt idx="21">
                  <c:v>260</c:v>
                </c:pt>
                <c:pt idx="22">
                  <c:v>250</c:v>
                </c:pt>
                <c:pt idx="23">
                  <c:v>77</c:v>
                </c:pt>
                <c:pt idx="24">
                  <c:v>71</c:v>
                </c:pt>
                <c:pt idx="25">
                  <c:v>83</c:v>
                </c:pt>
                <c:pt idx="26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3-44CD-ADD2-0CAA178188D9}"/>
            </c:ext>
          </c:extLst>
        </c:ser>
        <c:ser>
          <c:idx val="1"/>
          <c:order val="1"/>
          <c:tx>
            <c:v>Lichten AAN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'[Meetresultaten De Pinte.xlsx]Lichtsterkte'!$F$26:$F$52</c:f>
              <c:numCache>
                <c:formatCode>General</c:formatCode>
                <c:ptCount val="27"/>
                <c:pt idx="0">
                  <c:v>628</c:v>
                </c:pt>
                <c:pt idx="1">
                  <c:v>364</c:v>
                </c:pt>
                <c:pt idx="2">
                  <c:v>263</c:v>
                </c:pt>
                <c:pt idx="3">
                  <c:v>263</c:v>
                </c:pt>
                <c:pt idx="4">
                  <c:v>750</c:v>
                </c:pt>
                <c:pt idx="5">
                  <c:v>710</c:v>
                </c:pt>
                <c:pt idx="6">
                  <c:v>230</c:v>
                </c:pt>
                <c:pt idx="7">
                  <c:v>420</c:v>
                </c:pt>
                <c:pt idx="8">
                  <c:v>181</c:v>
                </c:pt>
                <c:pt idx="9">
                  <c:v>887</c:v>
                </c:pt>
                <c:pt idx="10">
                  <c:v>227</c:v>
                </c:pt>
                <c:pt idx="11">
                  <c:v>525</c:v>
                </c:pt>
                <c:pt idx="12">
                  <c:v>338</c:v>
                </c:pt>
                <c:pt idx="13">
                  <c:v>146</c:v>
                </c:pt>
                <c:pt idx="14">
                  <c:v>657</c:v>
                </c:pt>
                <c:pt idx="15">
                  <c:v>450</c:v>
                </c:pt>
                <c:pt idx="16">
                  <c:v>347</c:v>
                </c:pt>
                <c:pt idx="17">
                  <c:v>80</c:v>
                </c:pt>
                <c:pt idx="18">
                  <c:v>389</c:v>
                </c:pt>
                <c:pt idx="19">
                  <c:v>446</c:v>
                </c:pt>
                <c:pt idx="20">
                  <c:v>1000</c:v>
                </c:pt>
                <c:pt idx="21">
                  <c:v>260</c:v>
                </c:pt>
                <c:pt idx="22">
                  <c:v>580</c:v>
                </c:pt>
                <c:pt idx="23">
                  <c:v>446</c:v>
                </c:pt>
                <c:pt idx="24">
                  <c:v>372</c:v>
                </c:pt>
                <c:pt idx="25">
                  <c:v>302</c:v>
                </c:pt>
                <c:pt idx="26">
                  <c:v>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3-44CD-ADD2-0CAA1781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135839"/>
        <c:axId val="1042132959"/>
      </c:barChart>
      <c:catAx>
        <c:axId val="104213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132959"/>
        <c:crosses val="autoZero"/>
        <c:auto val="1"/>
        <c:lblAlgn val="ctr"/>
        <c:lblOffset val="100"/>
        <c:noMultiLvlLbl val="0"/>
      </c:catAx>
      <c:valAx>
        <c:axId val="1042132959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13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800" b="1"/>
              <a:t>Minimum</a:t>
            </a:r>
            <a:r>
              <a:rPr lang="nl-BE" sz="1800" b="1" baseline="0"/>
              <a:t> lichtsterkte (lux)</a:t>
            </a:r>
            <a:endParaRPr lang="nl-BE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Lichten uit</c:v>
          </c:tx>
          <c:spPr>
            <a:solidFill>
              <a:srgbClr val="1895CE"/>
            </a:solidFill>
            <a:ln>
              <a:noFill/>
            </a:ln>
            <a:effectLst/>
          </c:spPr>
          <c:invertIfNegative val="0"/>
          <c:cat>
            <c:strRef>
              <c:f>'[Meetresultaten De Pinte.xlsx]Lichtsterkte'!$B$20:$B$25</c:f>
              <c:strCache>
                <c:ptCount val="6"/>
                <c:pt idx="0">
                  <c:v>1. Gang gelijkvloers</c:v>
                </c:pt>
                <c:pt idx="1">
                  <c:v>13. Gang tweede verdieping</c:v>
                </c:pt>
                <c:pt idx="2">
                  <c:v>13. Gang tweede verdieping</c:v>
                </c:pt>
                <c:pt idx="3">
                  <c:v>8. Gang eerste verdieping</c:v>
                </c:pt>
                <c:pt idx="4">
                  <c:v>8. Gang eerste verdieping</c:v>
                </c:pt>
                <c:pt idx="5">
                  <c:v>9. Gang eerste verdieping, zijbeuk</c:v>
                </c:pt>
              </c:strCache>
            </c:strRef>
          </c:cat>
          <c:val>
            <c:numRef>
              <c:f>'[Meetresultaten De Pinte.xlsx]Lichtsterkte'!$J$20:$J$25</c:f>
              <c:numCache>
                <c:formatCode>General</c:formatCode>
                <c:ptCount val="6"/>
                <c:pt idx="1">
                  <c:v>889</c:v>
                </c:pt>
                <c:pt idx="2">
                  <c:v>106</c:v>
                </c:pt>
                <c:pt idx="4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8-457E-AF24-8A6F88FB3337}"/>
            </c:ext>
          </c:extLst>
        </c:ser>
        <c:ser>
          <c:idx val="0"/>
          <c:order val="1"/>
          <c:tx>
            <c:v>Lichten aan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'[Meetresultaten De Pinte.xlsx]Lichtsterkte'!$B$20:$B$25</c:f>
              <c:strCache>
                <c:ptCount val="6"/>
                <c:pt idx="0">
                  <c:v>1. Gang gelijkvloers</c:v>
                </c:pt>
                <c:pt idx="1">
                  <c:v>13. Gang tweede verdieping</c:v>
                </c:pt>
                <c:pt idx="2">
                  <c:v>13. Gang tweede verdieping</c:v>
                </c:pt>
                <c:pt idx="3">
                  <c:v>8. Gang eerste verdieping</c:v>
                </c:pt>
                <c:pt idx="4">
                  <c:v>8. Gang eerste verdieping</c:v>
                </c:pt>
                <c:pt idx="5">
                  <c:v>9. Gang eerste verdieping, zijbeuk</c:v>
                </c:pt>
              </c:strCache>
            </c:strRef>
          </c:cat>
          <c:val>
            <c:numRef>
              <c:f>'[Meetresultaten De Pinte.xlsx]Lichtsterkte'!$F$20:$F$25</c:f>
              <c:numCache>
                <c:formatCode>General</c:formatCode>
                <c:ptCount val="6"/>
                <c:pt idx="0">
                  <c:v>232</c:v>
                </c:pt>
                <c:pt idx="1">
                  <c:v>1009</c:v>
                </c:pt>
                <c:pt idx="2">
                  <c:v>770</c:v>
                </c:pt>
                <c:pt idx="3">
                  <c:v>544</c:v>
                </c:pt>
                <c:pt idx="4">
                  <c:v>10.1</c:v>
                </c:pt>
                <c:pt idx="5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8-457E-AF24-8A6F88FB3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424335"/>
        <c:axId val="953422415"/>
      </c:barChart>
      <c:catAx>
        <c:axId val="95342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422415"/>
        <c:crosses val="autoZero"/>
        <c:auto val="1"/>
        <c:lblAlgn val="ctr"/>
        <c:lblOffset val="100"/>
        <c:noMultiLvlLbl val="0"/>
      </c:catAx>
      <c:valAx>
        <c:axId val="953422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42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Debiet kranen</a:t>
            </a:r>
            <a:r>
              <a:rPr lang="nl-BE" b="1" baseline="0"/>
              <a:t> en douches (L/min)</a:t>
            </a:r>
            <a:endParaRPr lang="nl-BE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'[Meetresultaten De Pinte.xlsx]Water'!$M$2:$M$21</c:f>
                <c:numCache>
                  <c:formatCode>General</c:formatCode>
                  <c:ptCount val="20"/>
                  <c:pt idx="2">
                    <c:v>0.57735026918962584</c:v>
                  </c:pt>
                  <c:pt idx="3">
                    <c:v>0.40414518843273883</c:v>
                  </c:pt>
                  <c:pt idx="4">
                    <c:v>1.9798989873223372</c:v>
                  </c:pt>
                  <c:pt idx="5">
                    <c:v>2.6457513110645907</c:v>
                  </c:pt>
                  <c:pt idx="15">
                    <c:v>0.8660254037844386</c:v>
                  </c:pt>
                  <c:pt idx="16">
                    <c:v>1.7677669529663689</c:v>
                  </c:pt>
                  <c:pt idx="17">
                    <c:v>1.3562026818605375</c:v>
                  </c:pt>
                  <c:pt idx="18">
                    <c:v>3.0413812651491097</c:v>
                  </c:pt>
                  <c:pt idx="19">
                    <c:v>3.1819805153394638</c:v>
                  </c:pt>
                </c:numCache>
              </c:numRef>
            </c:plus>
            <c:minus>
              <c:numRef>
                <c:f>'[Meetresultaten De Pinte.xlsx]Water'!$M$2:$M$21</c:f>
                <c:numCache>
                  <c:formatCode>General</c:formatCode>
                  <c:ptCount val="20"/>
                  <c:pt idx="2">
                    <c:v>0.57735026918962584</c:v>
                  </c:pt>
                  <c:pt idx="3">
                    <c:v>0.40414518843273883</c:v>
                  </c:pt>
                  <c:pt idx="4">
                    <c:v>1.9798989873223372</c:v>
                  </c:pt>
                  <c:pt idx="5">
                    <c:v>2.6457513110645907</c:v>
                  </c:pt>
                  <c:pt idx="15">
                    <c:v>0.8660254037844386</c:v>
                  </c:pt>
                  <c:pt idx="16">
                    <c:v>1.7677669529663689</c:v>
                  </c:pt>
                  <c:pt idx="17">
                    <c:v>1.3562026818605375</c:v>
                  </c:pt>
                  <c:pt idx="18">
                    <c:v>3.0413812651491097</c:v>
                  </c:pt>
                  <c:pt idx="19">
                    <c:v>3.1819805153394638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'[Meetresultaten De Pinte.xlsx]Water'!$K$2:$K$21</c:f>
              <c:strCache>
                <c:ptCount val="20"/>
                <c:pt idx="0">
                  <c:v>EHBO lokaal</c:v>
                </c:pt>
                <c:pt idx="1">
                  <c:v>1. Gang gelijkvloers</c:v>
                </c:pt>
                <c:pt idx="2">
                  <c:v>5. Leraarszaal </c:v>
                </c:pt>
                <c:pt idx="3">
                  <c:v>14. Lokaal 216 (technieklokaal)</c:v>
                </c:pt>
                <c:pt idx="4">
                  <c:v>11. Lokaal 112 (natuurwetenschappen)</c:v>
                </c:pt>
                <c:pt idx="5">
                  <c:v>Lokaal 113</c:v>
                </c:pt>
                <c:pt idx="6">
                  <c:v>12. Lokaal 119 *</c:v>
                </c:pt>
                <c:pt idx="7">
                  <c:v>lokaal 101</c:v>
                </c:pt>
                <c:pt idx="8">
                  <c:v>Lokaal 106</c:v>
                </c:pt>
                <c:pt idx="9">
                  <c:v>lokaal 116</c:v>
                </c:pt>
                <c:pt idx="10">
                  <c:v>Lokaal 207</c:v>
                </c:pt>
                <c:pt idx="11">
                  <c:v>Lokaal 210</c:v>
                </c:pt>
                <c:pt idx="12">
                  <c:v>lokaal 214</c:v>
                </c:pt>
                <c:pt idx="13">
                  <c:v>17. Refter</c:v>
                </c:pt>
                <c:pt idx="14">
                  <c:v>6. Secretariaat </c:v>
                </c:pt>
                <c:pt idx="15">
                  <c:v>16. Sporthal - kleedkamer</c:v>
                </c:pt>
                <c:pt idx="16">
                  <c:v>15. Sporthal - douche</c:v>
                </c:pt>
                <c:pt idx="17">
                  <c:v>3. Toiletten gelijkvloers (jongens)</c:v>
                </c:pt>
                <c:pt idx="18">
                  <c:v>4. Toiletten gelijkvloers (meisjes)</c:v>
                </c:pt>
                <c:pt idx="19">
                  <c:v>toilet verdiep 1</c:v>
                </c:pt>
              </c:strCache>
            </c:strRef>
          </c:cat>
          <c:val>
            <c:numRef>
              <c:f>'[Meetresultaten De Pinte.xlsx]Water'!$L$2:$L$21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5.666666666666667</c:v>
                </c:pt>
                <c:pt idx="3">
                  <c:v>2.4333333333333331</c:v>
                </c:pt>
                <c:pt idx="4">
                  <c:v>13.6</c:v>
                </c:pt>
                <c:pt idx="5">
                  <c:v>5</c:v>
                </c:pt>
                <c:pt idx="6">
                  <c:v>15</c:v>
                </c:pt>
                <c:pt idx="7">
                  <c:v>7</c:v>
                </c:pt>
                <c:pt idx="8">
                  <c:v>12</c:v>
                </c:pt>
                <c:pt idx="9">
                  <c:v>3</c:v>
                </c:pt>
                <c:pt idx="10">
                  <c:v>7</c:v>
                </c:pt>
                <c:pt idx="11">
                  <c:v>2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5.5</c:v>
                </c:pt>
                <c:pt idx="16">
                  <c:v>4.25</c:v>
                </c:pt>
                <c:pt idx="17">
                  <c:v>4.875</c:v>
                </c:pt>
                <c:pt idx="18">
                  <c:v>5.5</c:v>
                </c:pt>
                <c:pt idx="19">
                  <c:v>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5-434D-AE17-984C95128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3373807"/>
        <c:axId val="1073374287"/>
      </c:barChart>
      <c:catAx>
        <c:axId val="107337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74287"/>
        <c:crosses val="autoZero"/>
        <c:auto val="1"/>
        <c:lblAlgn val="ctr"/>
        <c:lblOffset val="100"/>
        <c:noMultiLvlLbl val="0"/>
      </c:catAx>
      <c:valAx>
        <c:axId val="107337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7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Welke toestellen?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B2-4E57-B1C8-AE2A4326A8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B2-4E57-B1C8-AE2A4326A8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B2-4E57-B1C8-AE2A4326A8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B2-4E57-B1C8-AE2A4326A8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B2-4E57-B1C8-AE2A4326A8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B2-4E57-B1C8-AE2A4326A8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1B2-4E57-B1C8-AE2A4326A8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1B2-4E57-B1C8-AE2A4326A8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1B2-4E57-B1C8-AE2A4326A87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1B2-4E57-B1C8-AE2A4326A87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1B2-4E57-B1C8-AE2A4326A87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1B2-4E57-B1C8-AE2A4326A87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1B2-4E57-B1C8-AE2A4326A87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1B2-4E57-B1C8-AE2A4326A87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1B2-4E57-B1C8-AE2A4326A8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'[Meetresultaten De Pinte.xlsx]Blad1'!$I$264:$I$278</c:f>
              <c:strCache>
                <c:ptCount val="15"/>
                <c:pt idx="0">
                  <c:v>Computer / laptop / chromebook</c:v>
                </c:pt>
                <c:pt idx="1">
                  <c:v>Monitor / computerscherm</c:v>
                </c:pt>
                <c:pt idx="2">
                  <c:v>Chromebook-kar</c:v>
                </c:pt>
                <c:pt idx="3">
                  <c:v>Diepvries</c:v>
                </c:pt>
                <c:pt idx="4">
                  <c:v>koelkast</c:v>
                </c:pt>
                <c:pt idx="5">
                  <c:v>koffieapparaat</c:v>
                </c:pt>
                <c:pt idx="6">
                  <c:v>piano</c:v>
                </c:pt>
                <c:pt idx="7">
                  <c:v>Beamer</c:v>
                </c:pt>
                <c:pt idx="8">
                  <c:v>digibord</c:v>
                </c:pt>
                <c:pt idx="9">
                  <c:v>kolomboor</c:v>
                </c:pt>
                <c:pt idx="10">
                  <c:v>kopieermachine</c:v>
                </c:pt>
                <c:pt idx="11">
                  <c:v>Radio</c:v>
                </c:pt>
                <c:pt idx="12">
                  <c:v>soldeerbout</c:v>
                </c:pt>
                <c:pt idx="13">
                  <c:v>verwarming</c:v>
                </c:pt>
                <c:pt idx="14">
                  <c:v>waterkoker</c:v>
                </c:pt>
              </c:strCache>
            </c:strRef>
          </c:cat>
          <c:val>
            <c:numRef>
              <c:f>'[Meetresultaten De Pinte.xlsx]Blad1'!$J$264:$J$278</c:f>
              <c:numCache>
                <c:formatCode>General</c:formatCode>
                <c:ptCount val="15"/>
                <c:pt idx="0">
                  <c:v>10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1B2-4E57-B1C8-AE2A4326A8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Zat de stekker van dit toestel al in het stopcontact?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2-42F1-8125-984E0ADF41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A2-42F1-8125-984E0ADF418D}"/>
              </c:ext>
            </c:extLst>
          </c:dPt>
          <c:cat>
            <c:strRef>
              <c:f>'[Meetresultaten De Pinte.xlsx]Blad1'!$K$264:$K$265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'[Meetresultaten De Pinte.xlsx]Blad1'!$L$264:$L$265</c:f>
              <c:numCache>
                <c:formatCode>General</c:formatCode>
                <c:ptCount val="2"/>
                <c:pt idx="0">
                  <c:v>24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2-42F1-8125-984E0ADF4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Hoe is het toestel aangesloten?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9-4A26-94C3-9BBA8F6DDF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9-4A26-94C3-9BBA8F6DDF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39-4A26-94C3-9BBA8F6DDF21}"/>
              </c:ext>
            </c:extLst>
          </c:dPt>
          <c:cat>
            <c:strRef>
              <c:f>'[Meetresultaten De Pinte.xlsx]Blad1'!$K$268:$K$270</c:f>
              <c:strCache>
                <c:ptCount val="3"/>
                <c:pt idx="0">
                  <c:v>Rechtstreeks in het stopcontact</c:v>
                </c:pt>
                <c:pt idx="1">
                  <c:v>In een stekkerdoos zonder schakelaar</c:v>
                </c:pt>
                <c:pt idx="2">
                  <c:v>In een stekkerdoos met schakelaar</c:v>
                </c:pt>
              </c:strCache>
            </c:strRef>
          </c:cat>
          <c:val>
            <c:numRef>
              <c:f>'[Meetresultaten De Pinte.xlsx]Blad1'!$L$268:$L$270</c:f>
              <c:numCache>
                <c:formatCode>General</c:formatCode>
                <c:ptCount val="3"/>
                <c:pt idx="0">
                  <c:v>15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39-4A26-94C3-9BBA8F6DD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'[Meetresultaten De Pinte.xlsx]Temperatuur analyse'!$I$1</c:f>
              <c:strCache>
                <c:ptCount val="1"/>
                <c:pt idx="0">
                  <c:v>Plafond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'[Meetresultaten De Pinte.xlsx]Temperatuur analyse'!$J$2:$J$36</c:f>
                <c:numCache>
                  <c:formatCode>General</c:formatCode>
                  <c:ptCount val="35"/>
                  <c:pt idx="0">
                    <c:v>0.87368949480541003</c:v>
                  </c:pt>
                  <c:pt idx="1">
                    <c:v>0.65064070986477152</c:v>
                  </c:pt>
                  <c:pt idx="2">
                    <c:v>0.15275252316519491</c:v>
                  </c:pt>
                  <c:pt idx="9">
                    <c:v>1.4571661996262935</c:v>
                  </c:pt>
                  <c:pt idx="11">
                    <c:v>0.37859388972001756</c:v>
                  </c:pt>
                  <c:pt idx="12">
                    <c:v>1.0785793124908956</c:v>
                  </c:pt>
                  <c:pt idx="13">
                    <c:v>1.4571661996262939</c:v>
                  </c:pt>
                  <c:pt idx="14">
                    <c:v>0.41633319989322709</c:v>
                  </c:pt>
                  <c:pt idx="20">
                    <c:v>1.6502525059315416</c:v>
                  </c:pt>
                  <c:pt idx="28">
                    <c:v>2.6839026311200858</c:v>
                  </c:pt>
                  <c:pt idx="30">
                    <c:v>0.77781745930520196</c:v>
                  </c:pt>
                  <c:pt idx="31">
                    <c:v>0.42268979957726255</c:v>
                  </c:pt>
                  <c:pt idx="32">
                    <c:v>1.0066445913694324</c:v>
                  </c:pt>
                </c:numCache>
              </c:numRef>
            </c:plus>
            <c:minus>
              <c:numRef>
                <c:f>'[Meetresultaten De Pinte.xlsx]Temperatuur analyse'!$J$2:$J$36</c:f>
                <c:numCache>
                  <c:formatCode>General</c:formatCode>
                  <c:ptCount val="35"/>
                  <c:pt idx="0">
                    <c:v>0.87368949480541003</c:v>
                  </c:pt>
                  <c:pt idx="1">
                    <c:v>0.65064070986477152</c:v>
                  </c:pt>
                  <c:pt idx="2">
                    <c:v>0.15275252316519491</c:v>
                  </c:pt>
                  <c:pt idx="9">
                    <c:v>1.4571661996262935</c:v>
                  </c:pt>
                  <c:pt idx="11">
                    <c:v>0.37859388972001756</c:v>
                  </c:pt>
                  <c:pt idx="12">
                    <c:v>1.0785793124908956</c:v>
                  </c:pt>
                  <c:pt idx="13">
                    <c:v>1.4571661996262939</c:v>
                  </c:pt>
                  <c:pt idx="14">
                    <c:v>0.41633319989322709</c:v>
                  </c:pt>
                  <c:pt idx="20">
                    <c:v>1.6502525059315416</c:v>
                  </c:pt>
                  <c:pt idx="28">
                    <c:v>2.6839026311200858</c:v>
                  </c:pt>
                  <c:pt idx="30">
                    <c:v>0.77781745930520196</c:v>
                  </c:pt>
                  <c:pt idx="31">
                    <c:v>0.42268979957726255</c:v>
                  </c:pt>
                  <c:pt idx="32">
                    <c:v>1.0066445913694324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'[Meetresultaten De Pinte.xlsx]Temperatuur analyse'!$B$2:$B$36</c:f>
              <c:strCache>
                <c:ptCount val="35"/>
                <c:pt idx="0">
                  <c:v>1. Gang gelijkvloers</c:v>
                </c:pt>
                <c:pt idx="1">
                  <c:v>13. Gang tweede verdieping</c:v>
                </c:pt>
                <c:pt idx="2">
                  <c:v>8. Gang eerste verdieping</c:v>
                </c:pt>
                <c:pt idx="3">
                  <c:v>inkomhal</c:v>
                </c:pt>
                <c:pt idx="4">
                  <c:v>overdekte binnen</c:v>
                </c:pt>
                <c:pt idx="5">
                  <c:v>traphal dicht bij secretariaat</c:v>
                </c:pt>
                <c:pt idx="6">
                  <c:v>trappen</c:v>
                </c:pt>
                <c:pt idx="7">
                  <c:v>voor lift</c:v>
                </c:pt>
                <c:pt idx="8">
                  <c:v>10. Lokaal 103 (geschiedenis)</c:v>
                </c:pt>
                <c:pt idx="9">
                  <c:v>11. Lokaal 112 (natuurwetenschappen)</c:v>
                </c:pt>
                <c:pt idx="10">
                  <c:v>12. Lokaal 119 *</c:v>
                </c:pt>
                <c:pt idx="11">
                  <c:v>14. Lokaal 216 (technieklokaal)</c:v>
                </c:pt>
                <c:pt idx="12">
                  <c:v>5. Leraarszaal </c:v>
                </c:pt>
                <c:pt idx="13">
                  <c:v>6. Secretariaat </c:v>
                </c:pt>
                <c:pt idx="14">
                  <c:v>7. Polyvalente zaal</c:v>
                </c:pt>
                <c:pt idx="15">
                  <c:v>computer lokaal 1</c:v>
                </c:pt>
                <c:pt idx="16">
                  <c:v>D1</c:v>
                </c:pt>
                <c:pt idx="17">
                  <c:v>D2</c:v>
                </c:pt>
                <c:pt idx="18">
                  <c:v>Lokaal 105</c:v>
                </c:pt>
                <c:pt idx="19">
                  <c:v>Lokaal 113</c:v>
                </c:pt>
                <c:pt idx="20">
                  <c:v>Lokaal 114</c:v>
                </c:pt>
                <c:pt idx="21">
                  <c:v>Lokaal 116</c:v>
                </c:pt>
                <c:pt idx="22">
                  <c:v>Lokaal 203</c:v>
                </c:pt>
                <c:pt idx="23">
                  <c:v>Lokaal 207</c:v>
                </c:pt>
                <c:pt idx="24">
                  <c:v>Lokaal 210</c:v>
                </c:pt>
                <c:pt idx="25">
                  <c:v>Lokaal 214</c:v>
                </c:pt>
                <c:pt idx="26">
                  <c:v>lokaal 7</c:v>
                </c:pt>
                <c:pt idx="27">
                  <c:v>15. Sporthal</c:v>
                </c:pt>
                <c:pt idx="28">
                  <c:v>17. Refter</c:v>
                </c:pt>
                <c:pt idx="29">
                  <c:v>EHBO lokaal</c:v>
                </c:pt>
                <c:pt idx="30">
                  <c:v>16. Sporthal - kleedkamer</c:v>
                </c:pt>
                <c:pt idx="31">
                  <c:v>3. Toiletten gelijkvloers (jongens)</c:v>
                </c:pt>
                <c:pt idx="32">
                  <c:v>4. Toiletten gelijkvloers (meisjes)</c:v>
                </c:pt>
                <c:pt idx="33">
                  <c:v>toilet </c:v>
                </c:pt>
                <c:pt idx="34">
                  <c:v>toiletten verdiep 1</c:v>
                </c:pt>
              </c:strCache>
            </c:strRef>
          </c:cat>
          <c:val>
            <c:numRef>
              <c:f>'[Meetresultaten De Pinte.xlsx]Temperatuur analyse'!$I$2:$I$36</c:f>
              <c:numCache>
                <c:formatCode>0.0</c:formatCode>
                <c:ptCount val="35"/>
                <c:pt idx="0">
                  <c:v>17.766666666666666</c:v>
                </c:pt>
                <c:pt idx="1">
                  <c:v>18.633333333333336</c:v>
                </c:pt>
                <c:pt idx="2">
                  <c:v>19.833333333333332</c:v>
                </c:pt>
                <c:pt idx="3">
                  <c:v>16</c:v>
                </c:pt>
                <c:pt idx="4">
                  <c:v>17.7</c:v>
                </c:pt>
                <c:pt idx="5">
                  <c:v>17</c:v>
                </c:pt>
                <c:pt idx="6">
                  <c:v>17</c:v>
                </c:pt>
                <c:pt idx="8">
                  <c:v>20.100000000000001</c:v>
                </c:pt>
                <c:pt idx="9">
                  <c:v>16.850000000000001</c:v>
                </c:pt>
                <c:pt idx="10">
                  <c:v>18.600000000000001</c:v>
                </c:pt>
                <c:pt idx="11">
                  <c:v>18.600000000000001</c:v>
                </c:pt>
                <c:pt idx="12">
                  <c:v>20.85</c:v>
                </c:pt>
                <c:pt idx="13">
                  <c:v>21.25</c:v>
                </c:pt>
                <c:pt idx="14">
                  <c:v>23.133333333333336</c:v>
                </c:pt>
                <c:pt idx="15">
                  <c:v>18.5</c:v>
                </c:pt>
                <c:pt idx="16">
                  <c:v>16</c:v>
                </c:pt>
                <c:pt idx="17">
                  <c:v>17.2</c:v>
                </c:pt>
                <c:pt idx="18">
                  <c:v>21.5</c:v>
                </c:pt>
                <c:pt idx="19">
                  <c:v>18.3</c:v>
                </c:pt>
                <c:pt idx="20">
                  <c:v>19.100000000000001</c:v>
                </c:pt>
                <c:pt idx="21">
                  <c:v>20</c:v>
                </c:pt>
                <c:pt idx="22">
                  <c:v>17.5</c:v>
                </c:pt>
                <c:pt idx="23">
                  <c:v>16.5</c:v>
                </c:pt>
                <c:pt idx="24">
                  <c:v>16.7</c:v>
                </c:pt>
                <c:pt idx="25">
                  <c:v>21</c:v>
                </c:pt>
                <c:pt idx="26">
                  <c:v>20.9</c:v>
                </c:pt>
                <c:pt idx="27">
                  <c:v>23.2</c:v>
                </c:pt>
                <c:pt idx="28">
                  <c:v>19.2</c:v>
                </c:pt>
                <c:pt idx="29">
                  <c:v>20</c:v>
                </c:pt>
                <c:pt idx="30">
                  <c:v>14.850000000000001</c:v>
                </c:pt>
                <c:pt idx="31">
                  <c:v>15.566666666666668</c:v>
                </c:pt>
                <c:pt idx="32">
                  <c:v>17.549999999999997</c:v>
                </c:pt>
                <c:pt idx="33">
                  <c:v>17.5</c:v>
                </c:pt>
                <c:pt idx="3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1-4585-85DA-0304154E4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847983"/>
        <c:axId val="524845583"/>
      </c:barChart>
      <c:catAx>
        <c:axId val="52484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45583"/>
        <c:crosses val="autoZero"/>
        <c:auto val="1"/>
        <c:lblAlgn val="ctr"/>
        <c:lblOffset val="100"/>
        <c:noMultiLvlLbl val="0"/>
      </c:catAx>
      <c:valAx>
        <c:axId val="524845583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479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Warmteverlies?</a:t>
            </a:r>
            <a:r>
              <a:rPr lang="en-US" baseline="0"/>
              <a:t> (</a:t>
            </a:r>
            <a:r>
              <a:rPr lang="en-US"/>
              <a:t>binnenmuur - buitenmuur)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'[Meetresultaten De Pinte.xlsx]Temperatuur analyse'!$O$1</c:f>
              <c:strCache>
                <c:ptCount val="1"/>
                <c:pt idx="0">
                  <c:v>binnenmuur - buitenmuur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'[Meetresultaten De Pinte.xlsx]Temperatuur analyse'!$P$2:$P$36</c:f>
                <c:numCache>
                  <c:formatCode>General</c:formatCode>
                  <c:ptCount val="35"/>
                  <c:pt idx="0">
                    <c:v>1.3228756555322954</c:v>
                  </c:pt>
                  <c:pt idx="1">
                    <c:v>0.60277137733417074</c:v>
                  </c:pt>
                  <c:pt idx="2">
                    <c:v>0.34641016151377496</c:v>
                  </c:pt>
                  <c:pt idx="9">
                    <c:v>2.7577164466275335</c:v>
                  </c:pt>
                  <c:pt idx="11">
                    <c:v>0.91923881554251241</c:v>
                  </c:pt>
                  <c:pt idx="12">
                    <c:v>5.3033008588991093</c:v>
                  </c:pt>
                  <c:pt idx="13">
                    <c:v>0.14142135623731153</c:v>
                  </c:pt>
                  <c:pt idx="14">
                    <c:v>1.4502873278538053</c:v>
                  </c:pt>
                  <c:pt idx="20">
                    <c:v>1.0606601717798212</c:v>
                  </c:pt>
                  <c:pt idx="28">
                    <c:v>2.6870057685088802</c:v>
                  </c:pt>
                  <c:pt idx="30">
                    <c:v>0.73711147958319889</c:v>
                  </c:pt>
                  <c:pt idx="31">
                    <c:v>1.2286849338486525</c:v>
                  </c:pt>
                  <c:pt idx="32">
                    <c:v>0.42426406871192951</c:v>
                  </c:pt>
                </c:numCache>
              </c:numRef>
            </c:plus>
            <c:minus>
              <c:numRef>
                <c:f>'[Meetresultaten De Pinte.xlsx]Temperatuur analyse'!$P$2:$P$36</c:f>
                <c:numCache>
                  <c:formatCode>General</c:formatCode>
                  <c:ptCount val="35"/>
                  <c:pt idx="0">
                    <c:v>1.3228756555322954</c:v>
                  </c:pt>
                  <c:pt idx="1">
                    <c:v>0.60277137733417074</c:v>
                  </c:pt>
                  <c:pt idx="2">
                    <c:v>0.34641016151377496</c:v>
                  </c:pt>
                  <c:pt idx="9">
                    <c:v>2.7577164466275335</c:v>
                  </c:pt>
                  <c:pt idx="11">
                    <c:v>0.91923881554251241</c:v>
                  </c:pt>
                  <c:pt idx="12">
                    <c:v>5.3033008588991093</c:v>
                  </c:pt>
                  <c:pt idx="13">
                    <c:v>0.14142135623731153</c:v>
                  </c:pt>
                  <c:pt idx="14">
                    <c:v>1.4502873278538053</c:v>
                  </c:pt>
                  <c:pt idx="20">
                    <c:v>1.0606601717798212</c:v>
                  </c:pt>
                  <c:pt idx="28">
                    <c:v>2.6870057685088802</c:v>
                  </c:pt>
                  <c:pt idx="30">
                    <c:v>0.73711147958319889</c:v>
                  </c:pt>
                  <c:pt idx="31">
                    <c:v>1.2286849338486525</c:v>
                  </c:pt>
                  <c:pt idx="32">
                    <c:v>0.42426406871192951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'[Meetresultaten De Pinte.xlsx]Temperatuur analyse'!$N$2:$N$35</c:f>
              <c:strCache>
                <c:ptCount val="34"/>
                <c:pt idx="0">
                  <c:v>1. Gang gelijkvloers</c:v>
                </c:pt>
                <c:pt idx="1">
                  <c:v>13. Gang tweede verdieping</c:v>
                </c:pt>
                <c:pt idx="2">
                  <c:v>8. Gang eerste verdieping</c:v>
                </c:pt>
                <c:pt idx="3">
                  <c:v>inkomhal</c:v>
                </c:pt>
                <c:pt idx="4">
                  <c:v>overdekte binnen</c:v>
                </c:pt>
                <c:pt idx="5">
                  <c:v>traphal dicht bij secertaritaat</c:v>
                </c:pt>
                <c:pt idx="6">
                  <c:v>trappen</c:v>
                </c:pt>
                <c:pt idx="7">
                  <c:v>voor lift</c:v>
                </c:pt>
                <c:pt idx="8">
                  <c:v>10. Lokaal 103 (geschiedenis)</c:v>
                </c:pt>
                <c:pt idx="9">
                  <c:v>11. Lokaal 112 (natuurwetenschappen)</c:v>
                </c:pt>
                <c:pt idx="10">
                  <c:v>12. Lokaal 119 *</c:v>
                </c:pt>
                <c:pt idx="11">
                  <c:v>14. Lokaal 216 (technieklokaal)</c:v>
                </c:pt>
                <c:pt idx="12">
                  <c:v>5. Leraarszaal </c:v>
                </c:pt>
                <c:pt idx="13">
                  <c:v>6. Secretariaat </c:v>
                </c:pt>
                <c:pt idx="14">
                  <c:v>7. Polyvalente zaal</c:v>
                </c:pt>
                <c:pt idx="15">
                  <c:v>computer lokaal 1</c:v>
                </c:pt>
                <c:pt idx="16">
                  <c:v>D1</c:v>
                </c:pt>
                <c:pt idx="17">
                  <c:v>D2</c:v>
                </c:pt>
                <c:pt idx="18">
                  <c:v>Lokaal 105</c:v>
                </c:pt>
                <c:pt idx="19">
                  <c:v>Lokaal 113</c:v>
                </c:pt>
                <c:pt idx="20">
                  <c:v>Lokaal 114</c:v>
                </c:pt>
                <c:pt idx="21">
                  <c:v>Lokaal 116</c:v>
                </c:pt>
                <c:pt idx="22">
                  <c:v>Lokaal 203</c:v>
                </c:pt>
                <c:pt idx="23">
                  <c:v>Lokaal 207</c:v>
                </c:pt>
                <c:pt idx="24">
                  <c:v>Lokaal 210</c:v>
                </c:pt>
                <c:pt idx="25">
                  <c:v>Lokaal 214</c:v>
                </c:pt>
                <c:pt idx="26">
                  <c:v>lokaal 7</c:v>
                </c:pt>
                <c:pt idx="27">
                  <c:v>15. Sporthal</c:v>
                </c:pt>
                <c:pt idx="28">
                  <c:v>17. Refter</c:v>
                </c:pt>
                <c:pt idx="29">
                  <c:v>EHBO lokaal</c:v>
                </c:pt>
                <c:pt idx="30">
                  <c:v>16. Sporthal - kleedkamer</c:v>
                </c:pt>
                <c:pt idx="31">
                  <c:v>3. Toiletten gelijkvloers (jongens)</c:v>
                </c:pt>
                <c:pt idx="32">
                  <c:v>4. Toiletten gelijkvloers (meisjes)</c:v>
                </c:pt>
                <c:pt idx="33">
                  <c:v>toiletten verdiep 1</c:v>
                </c:pt>
              </c:strCache>
            </c:strRef>
          </c:cat>
          <c:val>
            <c:numRef>
              <c:f>'[Meetresultaten De Pinte.xlsx]Temperatuur analyse'!$O$2:$O$35</c:f>
              <c:numCache>
                <c:formatCode>0.0</c:formatCode>
                <c:ptCount val="34"/>
                <c:pt idx="0">
                  <c:v>2.5</c:v>
                </c:pt>
                <c:pt idx="1">
                  <c:v>1.6333333333333329</c:v>
                </c:pt>
                <c:pt idx="2">
                  <c:v>1.3999999999999997</c:v>
                </c:pt>
                <c:pt idx="3">
                  <c:v>3</c:v>
                </c:pt>
                <c:pt idx="4">
                  <c:v>0.10000000000000142</c:v>
                </c:pt>
                <c:pt idx="5">
                  <c:v>5.8000000000000007</c:v>
                </c:pt>
                <c:pt idx="6">
                  <c:v>4.5999999999999996</c:v>
                </c:pt>
                <c:pt idx="8">
                  <c:v>4.5999999999999979</c:v>
                </c:pt>
                <c:pt idx="9">
                  <c:v>3.8499999999999996</c:v>
                </c:pt>
                <c:pt idx="10">
                  <c:v>-1.5</c:v>
                </c:pt>
                <c:pt idx="11">
                  <c:v>1.3499999999999996</c:v>
                </c:pt>
                <c:pt idx="12">
                  <c:v>5.5499999999999989</c:v>
                </c:pt>
                <c:pt idx="13">
                  <c:v>-0.19999999999999929</c:v>
                </c:pt>
                <c:pt idx="14">
                  <c:v>0.56666666666666765</c:v>
                </c:pt>
                <c:pt idx="15">
                  <c:v>3.7999999999999989</c:v>
                </c:pt>
                <c:pt idx="16">
                  <c:v>2</c:v>
                </c:pt>
                <c:pt idx="17">
                  <c:v>2.4999999999999982</c:v>
                </c:pt>
                <c:pt idx="18">
                  <c:v>2</c:v>
                </c:pt>
                <c:pt idx="19">
                  <c:v>2.5999999999999996</c:v>
                </c:pt>
                <c:pt idx="20">
                  <c:v>0.25</c:v>
                </c:pt>
                <c:pt idx="21">
                  <c:v>4</c:v>
                </c:pt>
                <c:pt idx="22">
                  <c:v>3.4000000000000021</c:v>
                </c:pt>
                <c:pt idx="23">
                  <c:v>1.3000000000000007</c:v>
                </c:pt>
                <c:pt idx="24">
                  <c:v>1</c:v>
                </c:pt>
                <c:pt idx="25">
                  <c:v>2.5</c:v>
                </c:pt>
                <c:pt idx="26">
                  <c:v>2</c:v>
                </c:pt>
                <c:pt idx="27">
                  <c:v>-2</c:v>
                </c:pt>
                <c:pt idx="28">
                  <c:v>8.1999999999999993</c:v>
                </c:pt>
                <c:pt idx="29">
                  <c:v>1</c:v>
                </c:pt>
                <c:pt idx="30">
                  <c:v>1.2333333333333332</c:v>
                </c:pt>
                <c:pt idx="31">
                  <c:v>1.2166666666666661</c:v>
                </c:pt>
                <c:pt idx="32">
                  <c:v>0.69999999999999929</c:v>
                </c:pt>
                <c:pt idx="33">
                  <c:v>1.6000000000000014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F-4D79-8064-1C21199EF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722767"/>
        <c:axId val="790192287"/>
      </c:barChart>
      <c:catAx>
        <c:axId val="52272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92287"/>
        <c:crosses val="autoZero"/>
        <c:auto val="1"/>
        <c:lblAlgn val="ctr"/>
        <c:lblOffset val="100"/>
        <c:noMultiLvlLbl val="0"/>
      </c:catAx>
      <c:valAx>
        <c:axId val="79019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22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Welk type kraan op de radiator?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5-4272-B1EF-756EED617C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5-4272-B1EF-756EED617C75}"/>
              </c:ext>
            </c:extLst>
          </c:dPt>
          <c:cat>
            <c:strRef>
              <c:f>'[Meetresultaten De Pinte.xlsx]Blad1'!$AD$264:$AD$265</c:f>
              <c:strCache>
                <c:ptCount val="2"/>
                <c:pt idx="0">
                  <c:v>Er zit geen kraan op de radiator</c:v>
                </c:pt>
                <c:pt idx="1">
                  <c:v>Thermostatische kraan (met aanduiding 1 - 5)</c:v>
                </c:pt>
              </c:strCache>
            </c:strRef>
          </c:cat>
          <c:val>
            <c:numRef>
              <c:f>'[Meetresultaten De Pinte.xlsx]Blad1'!$AE$264:$AE$265</c:f>
              <c:numCache>
                <c:formatCode>General</c:formatCode>
                <c:ptCount val="2"/>
                <c:pt idx="0">
                  <c:v>1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5-4272-B1EF-756EED617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400" b="1" i="0" u="none" strike="noStrike" baseline="0">
                <a:effectLst/>
              </a:rPr>
              <a:t>Zijn er dikke gordijnen tegen de kou?</a:t>
            </a:r>
            <a:r>
              <a:rPr lang="nl-BE" sz="1400" b="0" i="0" u="none" strike="noStrike" baseline="0"/>
              <a:t> 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0E-4038-A040-07AD93DFB1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0E-4038-A040-07AD93DFB1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0E-4038-A040-07AD93DFB1B3}"/>
              </c:ext>
            </c:extLst>
          </c:dPt>
          <c:cat>
            <c:strRef>
              <c:f>'[Meetresultaten De Pinte.xlsx]Blad1'!$AG$264:$AG$266</c:f>
              <c:strCache>
                <c:ptCount val="3"/>
                <c:pt idx="0">
                  <c:v>Ja</c:v>
                </c:pt>
                <c:pt idx="1">
                  <c:v>Er zijn gordijnen, maar ze zijn niet dik</c:v>
                </c:pt>
                <c:pt idx="2">
                  <c:v>Nee</c:v>
                </c:pt>
              </c:strCache>
            </c:strRef>
          </c:cat>
          <c:val>
            <c:numRef>
              <c:f>'[Meetresultaten De Pinte.xlsx]Blad1'!$AH$264:$AH$266</c:f>
              <c:numCache>
                <c:formatCode>General</c:formatCode>
                <c:ptCount val="3"/>
                <c:pt idx="0">
                  <c:v>23</c:v>
                </c:pt>
                <c:pt idx="1">
                  <c:v>13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0E-4038-A040-07AD93DFB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400" b="1" i="0" u="none" strike="noStrike" baseline="0">
                <a:effectLst/>
              </a:rPr>
              <a:t>Staan er voorwerpen op of tegen de radiatoren? </a:t>
            </a:r>
            <a:r>
              <a:rPr lang="nl-BE" sz="1400" b="0" i="0" u="none" strike="noStrike" baseline="0"/>
              <a:t> 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77-4BF6-8567-3F3A6CADA3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77-4BF6-8567-3F3A6CADA352}"/>
              </c:ext>
            </c:extLst>
          </c:dPt>
          <c:cat>
            <c:strRef>
              <c:f>'[Meetresultaten De Pinte.xlsx]Blad1'!$AH$268:$AH$269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'[Meetresultaten De Pinte.xlsx]Blad1'!$AI$268:$AI$269</c:f>
              <c:numCache>
                <c:formatCode>General</c:formatCode>
                <c:ptCount val="2"/>
                <c:pt idx="0">
                  <c:v>25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77-4BF6-8567-3F3A6CADA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Zit er reflecterende radiatorfolie achter de radiatoren?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F-44A6-B0C5-D9E84F5F84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F-44A6-B0C5-D9E84F5F841A}"/>
              </c:ext>
            </c:extLst>
          </c:dPt>
          <c:cat>
            <c:strRef>
              <c:f>'[Meetresultaten De Pinte.xlsx]Blad1'!$AE$268:$AE$269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'[Meetresultaten De Pinte.xlsx]Blad1'!$AF$268:$AF$269</c:f>
              <c:numCache>
                <c:formatCode>General</c:formatCode>
                <c:ptCount val="2"/>
                <c:pt idx="0">
                  <c:v>2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5F-44A6-B0C5-D9E84F5F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Welk soort verlichting is er in dit lokaal?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F7-4631-B451-4654FB79D2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F7-4631-B451-4654FB79D2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F7-4631-B451-4654FB79D283}"/>
              </c:ext>
            </c:extLst>
          </c:dPt>
          <c:cat>
            <c:strRef>
              <c:f>'[Meetresultaten De Pinte.xlsx]Blad1'!$AI$264:$AI$266</c:f>
              <c:strCache>
                <c:ptCount val="3"/>
                <c:pt idx="0">
                  <c:v>TL lampen</c:v>
                </c:pt>
                <c:pt idx="1">
                  <c:v>Spotjes</c:v>
                </c:pt>
                <c:pt idx="2">
                  <c:v>Peertje</c:v>
                </c:pt>
              </c:strCache>
            </c:strRef>
          </c:cat>
          <c:val>
            <c:numRef>
              <c:f>'[Meetresultaten De Pinte.xlsx]Blad1'!$AJ$264:$AJ$266</c:f>
              <c:numCache>
                <c:formatCode>General</c:formatCode>
                <c:ptCount val="3"/>
                <c:pt idx="0">
                  <c:v>49</c:v>
                </c:pt>
                <c:pt idx="1">
                  <c:v>26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F7-4631-B451-4654FB79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Werkt de verlichting met een bewegingssensor of schakelaar?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2-4205-855C-6DFD1ADEEC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2-4205-855C-6DFD1ADEEC19}"/>
              </c:ext>
            </c:extLst>
          </c:dPt>
          <c:cat>
            <c:strRef>
              <c:f>'[Meetresultaten De Pinte.xlsx]Blad1'!$AK$272:$AK$273</c:f>
              <c:strCache>
                <c:ptCount val="2"/>
                <c:pt idx="0">
                  <c:v>Schakelaar</c:v>
                </c:pt>
                <c:pt idx="1">
                  <c:v>Bewegingssensor</c:v>
                </c:pt>
              </c:strCache>
            </c:strRef>
          </c:cat>
          <c:val>
            <c:numRef>
              <c:f>'[Meetresultaten De Pinte.xlsx]Blad1'!$AL$272:$AL$273</c:f>
              <c:numCache>
                <c:formatCode>General</c:formatCode>
                <c:ptCount val="2"/>
                <c:pt idx="0">
                  <c:v>57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72-4205-855C-6DFD1ADEE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0.18323</cdr:x>
      <cdr:y>0.07216</cdr:y>
    </cdr:from>
    <cdr:to>
      <cdr:x>0.98292</cdr:x>
      <cdr:y>0.50246</cdr:y>
    </cdr:to>
    <cdr:sp macro="" textlink="">
      <cdr:nvSpPr>
        <cdr:cNvPr id="4" name="Rechthoek 3">
          <a:extLst xmlns:a="http://schemas.openxmlformats.org/drawingml/2006/main">
            <a:ext uri="{FF2B5EF4-FFF2-40B4-BE49-F238E27FC236}">
              <a16:creationId xmlns:a16="http://schemas.microsoft.com/office/drawing/2014/main" id="{0E4BE99E-220C-0DFC-5BC4-078EEAC99B86}"/>
            </a:ext>
          </a:extLst>
        </cdr:cNvPr>
        <cdr:cNvSpPr/>
      </cdr:nvSpPr>
      <cdr:spPr>
        <a:xfrm xmlns:a="http://schemas.openxmlformats.org/drawingml/2006/main">
          <a:off x="1407714" y="383020"/>
          <a:ext cx="6143931" cy="2283927"/>
        </a:xfrm>
        <a:prstGeom xmlns:a="http://schemas.openxmlformats.org/drawingml/2006/main" prst="rect">
          <a:avLst/>
        </a:prstGeom>
        <a:solidFill xmlns:a="http://schemas.openxmlformats.org/drawingml/2006/main">
          <a:srgbClr val="28AF8A">
            <a:alpha val="10196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B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0.08555</cdr:x>
      <cdr:y>0.43144</cdr:y>
    </cdr:from>
    <cdr:to>
      <cdr:x>0.96852</cdr:x>
      <cdr:y>0.59255</cdr:y>
    </cdr:to>
    <cdr:sp macro="" textlink="">
      <cdr:nvSpPr>
        <cdr:cNvPr id="4" name="Rechthoek 3">
          <a:extLst xmlns:a="http://schemas.openxmlformats.org/drawingml/2006/main">
            <a:ext uri="{FF2B5EF4-FFF2-40B4-BE49-F238E27FC236}">
              <a16:creationId xmlns:a16="http://schemas.microsoft.com/office/drawing/2014/main" id="{9ACFB6E9-0471-87C9-4A59-73BE4A36FE02}"/>
            </a:ext>
          </a:extLst>
        </cdr:cNvPr>
        <cdr:cNvSpPr/>
      </cdr:nvSpPr>
      <cdr:spPr>
        <a:xfrm xmlns:a="http://schemas.openxmlformats.org/drawingml/2006/main">
          <a:off x="544530" y="2146017"/>
          <a:ext cx="5619966" cy="801384"/>
        </a:xfrm>
        <a:prstGeom xmlns:a="http://schemas.openxmlformats.org/drawingml/2006/main" prst="rect">
          <a:avLst/>
        </a:prstGeom>
        <a:solidFill xmlns:a="http://schemas.openxmlformats.org/drawingml/2006/main">
          <a:srgbClr val="28AF8A">
            <a:alpha val="10196"/>
          </a:srgbClr>
        </a:solidFill>
        <a:ln xmlns:a="http://schemas.openxmlformats.org/drawingml/2006/main">
          <a:solidFill>
            <a:srgbClr val="4A7EBB">
              <a:alpha val="10196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BE"/>
        </a:p>
      </cdr:txBody>
    </cdr:sp>
  </cdr:relSizeAnchor>
  <cdr:relSizeAnchor xmlns:cdr="http://schemas.openxmlformats.org/drawingml/2006/chartDrawing">
    <cdr:from>
      <cdr:x>0.75542</cdr:x>
      <cdr:y>0.26821</cdr:y>
    </cdr:from>
    <cdr:to>
      <cdr:x>0.84444</cdr:x>
      <cdr:y>0.42932</cdr:y>
    </cdr:to>
    <cdr:sp macro="" textlink="">
      <cdr:nvSpPr>
        <cdr:cNvPr id="5" name="Rechthoek 4">
          <a:extLst xmlns:a="http://schemas.openxmlformats.org/drawingml/2006/main">
            <a:ext uri="{FF2B5EF4-FFF2-40B4-BE49-F238E27FC236}">
              <a16:creationId xmlns:a16="http://schemas.microsoft.com/office/drawing/2014/main" id="{FA68D27D-F8A9-6604-CAB5-C6E3E764AE54}"/>
            </a:ext>
          </a:extLst>
        </cdr:cNvPr>
        <cdr:cNvSpPr/>
      </cdr:nvSpPr>
      <cdr:spPr>
        <a:xfrm xmlns:a="http://schemas.openxmlformats.org/drawingml/2006/main">
          <a:off x="4808096" y="1334080"/>
          <a:ext cx="566660" cy="801384"/>
        </a:xfrm>
        <a:prstGeom xmlns:a="http://schemas.openxmlformats.org/drawingml/2006/main" prst="rect">
          <a:avLst/>
        </a:prstGeom>
        <a:solidFill xmlns:a="http://schemas.openxmlformats.org/drawingml/2006/main">
          <a:srgbClr val="28AF8A">
            <a:alpha val="10196"/>
          </a:srgbClr>
        </a:solidFill>
        <a:ln xmlns:a="http://schemas.openxmlformats.org/drawingml/2006/main">
          <a:solidFill>
            <a:srgbClr val="4A7EBB">
              <a:alpha val="10196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B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2E0E-BE89-41A3-B25C-E46941A6DFC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F59E-7B8D-4735-9CD3-3995AD795B1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3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Inertie</a:t>
            </a:r>
          </a:p>
          <a:p>
            <a:r>
              <a:rPr lang="nl-NL"/>
              <a:t>Temperatuur </a:t>
            </a:r>
            <a:r>
              <a:rPr lang="nl-NL" err="1"/>
              <a:t>snachts</a:t>
            </a:r>
            <a:r>
              <a:rPr lang="nl-NL"/>
              <a:t> + weekend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5592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Lokaal 112 niet betrouwbaar: op zelfde moment buitenmuur 15°C en 11°C door 2 verschillende groepjes</a:t>
            </a:r>
          </a:p>
          <a:p>
            <a:r>
              <a:rPr lang="nl-NL"/>
              <a:t>Spreiding leraarszaal zou wel kunnen: koude buitenmuur werd om 9h ‘s ochtends gemeten, toen het buiten misschien 3 °C was; de iets warmere buitenmuur in de namiddag</a:t>
            </a:r>
            <a:br>
              <a:rPr lang="nl-NL"/>
            </a:br>
            <a:r>
              <a:rPr lang="nl-NL"/>
              <a:t>Refter: wel héél lage T binnenmuur (7°C) bij 1 van de metingen, maar ook  bij de andere meting is er 6,3 °C verschil tussen binnen en buitenmuur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95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 verschillende lokalen onderzocht</a:t>
            </a:r>
          </a:p>
          <a:p>
            <a:r>
              <a:rPr lang="nl-NL"/>
              <a:t>95 </a:t>
            </a:r>
            <a:r>
              <a:rPr lang="nl-NL" err="1"/>
              <a:t>ingaves</a:t>
            </a:r>
            <a:r>
              <a:rPr lang="nl-NL"/>
              <a:t>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80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 verschillende lokalen onderzocht</a:t>
            </a:r>
          </a:p>
          <a:p>
            <a:r>
              <a:rPr lang="nl-NL"/>
              <a:t>95 </a:t>
            </a:r>
            <a:r>
              <a:rPr lang="nl-NL" err="1"/>
              <a:t>ingaves</a:t>
            </a:r>
            <a:r>
              <a:rPr lang="nl-NL"/>
              <a:t>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43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 verschillende lokalen onderzocht</a:t>
            </a:r>
          </a:p>
          <a:p>
            <a:r>
              <a:rPr lang="nl-NL"/>
              <a:t>95 </a:t>
            </a:r>
            <a:r>
              <a:rPr lang="nl-NL" err="1"/>
              <a:t>ingaves</a:t>
            </a:r>
            <a:r>
              <a:rPr lang="nl-NL"/>
              <a:t>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6934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18 verschillende lokalen onderzocht</a:t>
            </a:r>
          </a:p>
          <a:p>
            <a:r>
              <a:rPr lang="nl-NL"/>
              <a:t>95 </a:t>
            </a:r>
            <a:r>
              <a:rPr lang="nl-NL" err="1"/>
              <a:t>ingaves</a:t>
            </a:r>
            <a:r>
              <a:rPr lang="nl-NL"/>
              <a:t>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774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Verlichting. Donkere lokalen: 119; C5; D5; D2; 116; studielokaal?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1453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Verlichting. Donkere lokalen: 119; C5; D5; D2; 116; studielokaal?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48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Verlichting. Donkere lokalen: 119; C5; D5; D2; 116; studielokaal?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1218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Verlichting. Donkere lokalen: 119; C5; D5; D2; 116; studielokaal?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064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15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Inertie</a:t>
            </a:r>
          </a:p>
          <a:p>
            <a:r>
              <a:rPr lang="nl-NL"/>
              <a:t>Temperatuur </a:t>
            </a:r>
            <a:r>
              <a:rPr lang="nl-NL" err="1"/>
              <a:t>snachts</a:t>
            </a:r>
            <a:r>
              <a:rPr lang="nl-NL"/>
              <a:t> + weekend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916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Inertie</a:t>
            </a:r>
          </a:p>
          <a:p>
            <a:r>
              <a:rPr lang="nl-NL"/>
              <a:t>Temperatuur </a:t>
            </a:r>
            <a:r>
              <a:rPr lang="nl-NL" err="1"/>
              <a:t>snachts</a:t>
            </a:r>
            <a:r>
              <a:rPr lang="nl-NL"/>
              <a:t> + weekend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042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nl-B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C88262-FE7E-46C5-A1D9-6E376F91665C}" type="slidenum">
              <a:rPr lang="nl-BE" sz="1200" b="0" strike="noStrike" spc="-1">
                <a:solidFill>
                  <a:srgbClr val="000000"/>
                </a:solidFill>
                <a:latin typeface="Calibri"/>
              </a:rPr>
              <a:t>14</a:t>
            </a:fld>
            <a:endParaRPr lang="nl-NL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nl-B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C88262-FE7E-46C5-A1D9-6E376F91665C}" type="slidenum">
              <a:rPr lang="nl-BE" sz="1200" b="0" strike="noStrike" spc="-1">
                <a:solidFill>
                  <a:srgbClr val="000000"/>
                </a:solidFill>
                <a:latin typeface="Calibri"/>
              </a:rPr>
              <a:t>15</a:t>
            </a:fld>
            <a:endParaRPr lang="nl-NL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nl-B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C88262-FE7E-46C5-A1D9-6E376F91665C}" type="slidenum">
              <a:rPr lang="nl-BE" sz="1200" b="0" strike="noStrike" spc="-1">
                <a:solidFill>
                  <a:srgbClr val="000000"/>
                </a:solidFill>
                <a:latin typeface="Calibri"/>
              </a:rPr>
              <a:t>16</a:t>
            </a:fld>
            <a:endParaRPr lang="nl-NL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603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nl-B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C88262-FE7E-46C5-A1D9-6E376F91665C}" type="slidenum">
              <a:rPr lang="nl-BE" sz="1200" b="0" strike="noStrike" spc="-1">
                <a:solidFill>
                  <a:srgbClr val="000000"/>
                </a:solidFill>
                <a:latin typeface="Calibri"/>
              </a:rPr>
              <a:t>17</a:t>
            </a:fld>
            <a:endParaRPr lang="nl-NL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07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Klastemp 19°C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345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Klastemp 19°C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177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0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8ECC-3EE7-AB4C-865E-77444A58A322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475A6D7-C3C1-8086-617E-52872B13C06F}"/>
              </a:ext>
            </a:extLst>
          </p:cNvPr>
          <p:cNvSpPr/>
          <p:nvPr/>
        </p:nvSpPr>
        <p:spPr>
          <a:xfrm>
            <a:off x="202019" y="202019"/>
            <a:ext cx="8750596" cy="6464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Tijdelijke aanduiding voor inhoud 9" descr="Afbeelding met tekst, tekenfilm, Graphics, illustratie&#10;&#10;Automatisch gegenereerde beschrijving">
            <a:extLst>
              <a:ext uri="{FF2B5EF4-FFF2-40B4-BE49-F238E27FC236}">
                <a16:creationId xmlns:a16="http://schemas.microsoft.com/office/drawing/2014/main" id="{290B577B-ECDA-C45E-B815-429672FAA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/>
          <a:stretch/>
        </p:blipFill>
        <p:spPr>
          <a:xfrm>
            <a:off x="1516283" y="402255"/>
            <a:ext cx="6111433" cy="6053490"/>
          </a:xfrm>
          <a:prstGeom prst="rect">
            <a:avLst/>
          </a:prstGeom>
          <a:ln>
            <a:noFill/>
          </a:ln>
        </p:spPr>
      </p:pic>
      <p:pic>
        <p:nvPicPr>
          <p:cNvPr id="5" name="Picture 1" descr="A blue heart with text on a black background&#10;&#10;Description automatically generated">
            <a:extLst>
              <a:ext uri="{FF2B5EF4-FFF2-40B4-BE49-F238E27FC236}">
                <a16:creationId xmlns:a16="http://schemas.microsoft.com/office/drawing/2014/main" id="{555601F4-DFFD-782A-20B4-4E35B241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5" y="5384741"/>
            <a:ext cx="2152136" cy="1309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02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E52B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spc="-1">
                <a:solidFill>
                  <a:srgbClr val="E52B51"/>
                </a:solidFill>
                <a:latin typeface="Calibri"/>
              </a:rPr>
              <a:t>3</a:t>
            </a:r>
            <a:r>
              <a:rPr lang="nl-BE" sz="4400" b="0" strike="noStrike" spc="-1">
                <a:solidFill>
                  <a:srgbClr val="E52B51"/>
                </a:solidFill>
                <a:latin typeface="Calibri"/>
              </a:rPr>
              <a:t>. Meetcampagne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kstvak 7"/>
          <p:cNvSpPr/>
          <p:nvPr/>
        </p:nvSpPr>
        <p:spPr>
          <a:xfrm>
            <a:off x="365040" y="1378080"/>
            <a:ext cx="8665944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buSzPct val="100017"/>
            </a:pPr>
            <a:r>
              <a:rPr lang="nl-BE" sz="2400" spc="-1">
                <a:solidFill>
                  <a:schemeClr val="dk1"/>
                </a:solidFill>
                <a:latin typeface="Calibri"/>
              </a:rPr>
              <a:t>Op zoek naar </a:t>
            </a:r>
            <a:r>
              <a:rPr lang="nl-BE" sz="2400" b="1" spc="-1">
                <a:solidFill>
                  <a:schemeClr val="dk1"/>
                </a:solidFill>
                <a:latin typeface="Calibri"/>
              </a:rPr>
              <a:t>afwijkingen</a:t>
            </a:r>
            <a:r>
              <a:rPr lang="nl-BE" sz="2400" spc="-1">
                <a:solidFill>
                  <a:schemeClr val="dk1"/>
                </a:solidFill>
                <a:latin typeface="Calibri"/>
              </a:rPr>
              <a:t>: te hoge, te lage temperatuur of gebruik verwarming als er niemand aanwezig is (bewegingsdetectie)</a:t>
            </a:r>
          </a:p>
          <a:p>
            <a:pPr defTabSz="457200">
              <a:lnSpc>
                <a:spcPct val="100000"/>
              </a:lnSpc>
              <a:buSzPct val="100017"/>
            </a:pPr>
            <a:r>
              <a:rPr lang="nl-BE" sz="2400" b="0" strike="noStrike" spc="-1">
                <a:solidFill>
                  <a:schemeClr val="dk1"/>
                </a:solidFill>
                <a:latin typeface="Calibri"/>
              </a:rPr>
              <a:t>Gemeten van </a:t>
            </a:r>
            <a:r>
              <a:rPr lang="nl-BE" sz="2400" b="1" strike="noStrike" spc="-1">
                <a:solidFill>
                  <a:schemeClr val="dk1"/>
                </a:solidFill>
                <a:latin typeface="Calibri"/>
              </a:rPr>
              <a:t>12 januari tot 18 februari</a:t>
            </a:r>
          </a:p>
          <a:p>
            <a:pPr defTabSz="457200">
              <a:lnSpc>
                <a:spcPct val="100000"/>
              </a:lnSpc>
              <a:buSzPct val="100017"/>
            </a:pP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F8441259-95C7-CAE9-8B0B-E40298724BE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41961" y="2871000"/>
            <a:ext cx="7772040" cy="2944800"/>
          </a:xfrm>
          <a:prstGeom prst="rect">
            <a:avLst/>
          </a:prstGeom>
          <a:ln w="0">
            <a:noFill/>
          </a:ln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CDFE4C00-C4BE-55AA-B421-FA24BF366A00}"/>
              </a:ext>
            </a:extLst>
          </p:cNvPr>
          <p:cNvSpPr/>
          <p:nvPr/>
        </p:nvSpPr>
        <p:spPr>
          <a:xfrm>
            <a:off x="2369681" y="2946286"/>
            <a:ext cx="4306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Buitentemperaturen tijdens meetcampagne 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hteraccolade 2">
            <a:extLst>
              <a:ext uri="{FF2B5EF4-FFF2-40B4-BE49-F238E27FC236}">
                <a16:creationId xmlns:a16="http://schemas.microsoft.com/office/drawing/2014/main" id="{500E4B2D-33C3-389B-A7B8-523D68C9BA59}"/>
              </a:ext>
            </a:extLst>
          </p:cNvPr>
          <p:cNvSpPr/>
          <p:nvPr/>
        </p:nvSpPr>
        <p:spPr>
          <a:xfrm rot="5400000">
            <a:off x="1992041" y="4652280"/>
            <a:ext cx="259560" cy="25866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F81BD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nl-B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Rechteraccolade 3">
            <a:extLst>
              <a:ext uri="{FF2B5EF4-FFF2-40B4-BE49-F238E27FC236}">
                <a16:creationId xmlns:a16="http://schemas.microsoft.com/office/drawing/2014/main" id="{6CBDE334-5EFD-F4F0-DCC4-65B4559A1246}"/>
              </a:ext>
            </a:extLst>
          </p:cNvPr>
          <p:cNvSpPr/>
          <p:nvPr/>
        </p:nvSpPr>
        <p:spPr>
          <a:xfrm rot="5400000">
            <a:off x="5802281" y="3495960"/>
            <a:ext cx="259560" cy="48992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F81BD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nl-B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Tekstvak 6">
            <a:extLst>
              <a:ext uri="{FF2B5EF4-FFF2-40B4-BE49-F238E27FC236}">
                <a16:creationId xmlns:a16="http://schemas.microsoft.com/office/drawing/2014/main" id="{8DFBCA60-88B5-E697-2F18-A90667142286}"/>
              </a:ext>
            </a:extLst>
          </p:cNvPr>
          <p:cNvSpPr/>
          <p:nvPr/>
        </p:nvSpPr>
        <p:spPr>
          <a:xfrm>
            <a:off x="1026881" y="6219720"/>
            <a:ext cx="1964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08/01 - 22/01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vriestemperaturen 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kstvak 7">
            <a:extLst>
              <a:ext uri="{FF2B5EF4-FFF2-40B4-BE49-F238E27FC236}">
                <a16:creationId xmlns:a16="http://schemas.microsoft.com/office/drawing/2014/main" id="{DED6BFC2-8898-4708-6D26-1429C4E70C9F}"/>
              </a:ext>
            </a:extLst>
          </p:cNvPr>
          <p:cNvSpPr/>
          <p:nvPr/>
        </p:nvSpPr>
        <p:spPr>
          <a:xfrm>
            <a:off x="5174081" y="6201720"/>
            <a:ext cx="1502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22/01 – 18/02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5 à 10°C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6B3F85-EA3C-32B4-052B-C0591621B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8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2">
            <a:extLst>
              <a:ext uri="{FF2B5EF4-FFF2-40B4-BE49-F238E27FC236}">
                <a16:creationId xmlns:a16="http://schemas.microsoft.com/office/drawing/2014/main" id="{2218ADCA-3A08-83A2-4FB0-6C267BF963B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04600" y="2082600"/>
            <a:ext cx="6877440" cy="4500000"/>
          </a:xfrm>
          <a:prstGeom prst="rect">
            <a:avLst/>
          </a:prstGeom>
          <a:ln w="0">
            <a:noFill/>
          </a:ln>
        </p:spPr>
      </p:pic>
      <p:sp>
        <p:nvSpPr>
          <p:cNvPr id="134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E52B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spc="-1">
                <a:solidFill>
                  <a:srgbClr val="E52B51"/>
                </a:solidFill>
                <a:latin typeface="Calibri"/>
              </a:rPr>
              <a:t>3</a:t>
            </a:r>
            <a:r>
              <a:rPr lang="nl-BE" sz="4400" b="0" strike="noStrike" spc="-1">
                <a:solidFill>
                  <a:srgbClr val="E52B51"/>
                </a:solidFill>
                <a:latin typeface="Calibri"/>
              </a:rPr>
              <a:t>. Meetcampagne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kstvak 7">
            <a:extLst>
              <a:ext uri="{FF2B5EF4-FFF2-40B4-BE49-F238E27FC236}">
                <a16:creationId xmlns:a16="http://schemas.microsoft.com/office/drawing/2014/main" id="{C3FD7EEC-4900-53F2-FCD2-5A0AAB3CC170}"/>
              </a:ext>
            </a:extLst>
          </p:cNvPr>
          <p:cNvSpPr/>
          <p:nvPr/>
        </p:nvSpPr>
        <p:spPr>
          <a:xfrm>
            <a:off x="365040" y="1378080"/>
            <a:ext cx="61243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2000" b="0" strike="noStrike" spc="-1">
                <a:solidFill>
                  <a:schemeClr val="dk1"/>
                </a:solidFill>
                <a:latin typeface="Calibri"/>
              </a:rPr>
              <a:t>Containerklas C5 (aangesloten op stookplaats turnzaal)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2A79A8AE-AADD-A7BA-5478-B1B82A5B2861}"/>
              </a:ext>
            </a:extLst>
          </p:cNvPr>
          <p:cNvSpPr/>
          <p:nvPr/>
        </p:nvSpPr>
        <p:spPr>
          <a:xfrm>
            <a:off x="7581600" y="2307960"/>
            <a:ext cx="1472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accent1"/>
                </a:solidFill>
                <a:latin typeface="Calibri"/>
              </a:rPr>
              <a:t>Temperatuur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accent4"/>
                </a:solidFill>
                <a:latin typeface="Calibri"/>
              </a:rPr>
              <a:t>Aanwezigheid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FD0F45-0DB6-C83C-D9D0-7397FAF70046}"/>
              </a:ext>
            </a:extLst>
          </p:cNvPr>
          <p:cNvSpPr/>
          <p:nvPr/>
        </p:nvSpPr>
        <p:spPr>
          <a:xfrm>
            <a:off x="3128760" y="5777640"/>
            <a:ext cx="1107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Weekend 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Ovaal 6">
            <a:extLst>
              <a:ext uri="{FF2B5EF4-FFF2-40B4-BE49-F238E27FC236}">
                <a16:creationId xmlns:a16="http://schemas.microsoft.com/office/drawing/2014/main" id="{F48DA59C-C4C7-B191-E730-1C394CCFBF44}"/>
              </a:ext>
            </a:extLst>
          </p:cNvPr>
          <p:cNvSpPr/>
          <p:nvPr/>
        </p:nvSpPr>
        <p:spPr>
          <a:xfrm>
            <a:off x="5065560" y="2436480"/>
            <a:ext cx="1726920" cy="707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nl-B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C2A7A4D-512B-49EC-D45D-B2FCC460F10D}"/>
              </a:ext>
            </a:extLst>
          </p:cNvPr>
          <p:cNvSpPr/>
          <p:nvPr/>
        </p:nvSpPr>
        <p:spPr>
          <a:xfrm>
            <a:off x="2716200" y="3495240"/>
            <a:ext cx="1726920" cy="707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nl-B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2DBFEDE-D0A9-08F7-4EE6-A5F81F421521}"/>
              </a:ext>
            </a:extLst>
          </p:cNvPr>
          <p:cNvSpPr/>
          <p:nvPr/>
        </p:nvSpPr>
        <p:spPr>
          <a:xfrm>
            <a:off x="5613120" y="2087640"/>
            <a:ext cx="836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23,5 °C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023128D-DE4E-684C-4E56-A2FE5DCBC764}"/>
              </a:ext>
            </a:extLst>
          </p:cNvPr>
          <p:cNvSpPr/>
          <p:nvPr/>
        </p:nvSpPr>
        <p:spPr>
          <a:xfrm>
            <a:off x="7787811" y="4937655"/>
            <a:ext cx="178812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400" b="0" strike="noStrike" spc="-1">
                <a:solidFill>
                  <a:schemeClr val="dk1"/>
                </a:solidFill>
                <a:latin typeface="Calibri"/>
              </a:rPr>
              <a:t>‘s nachts </a:t>
            </a:r>
            <a:br>
              <a:rPr sz="1400"/>
            </a:br>
            <a:r>
              <a:rPr lang="nl-BE" sz="1400" b="0" strike="noStrike" spc="-1">
                <a:solidFill>
                  <a:schemeClr val="dk1"/>
                </a:solidFill>
                <a:latin typeface="Calibri"/>
              </a:rPr>
              <a:t>18-19 °C</a:t>
            </a:r>
            <a:endParaRPr lang="nl-NL" sz="14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5" name="Rechte verbindingslijn met pijl 15">
            <a:extLst>
              <a:ext uri="{FF2B5EF4-FFF2-40B4-BE49-F238E27FC236}">
                <a16:creationId xmlns:a16="http://schemas.microsoft.com/office/drawing/2014/main" id="{773472FD-75A4-4FD5-B9AA-6C1FF40E0DA1}"/>
              </a:ext>
            </a:extLst>
          </p:cNvPr>
          <p:cNvCxnSpPr>
            <a:cxnSpLocks/>
          </p:cNvCxnSpPr>
          <p:nvPr/>
        </p:nvCxnSpPr>
        <p:spPr>
          <a:xfrm flipV="1">
            <a:off x="7483320" y="5352836"/>
            <a:ext cx="304491" cy="495004"/>
          </a:xfrm>
          <a:prstGeom prst="straightConnector1">
            <a:avLst/>
          </a:prstGeom>
          <a:ln>
            <a:solidFill>
              <a:srgbClr val="4F81BD"/>
            </a:solidFill>
            <a:round/>
            <a:tailEnd type="triangle" w="med" len="med"/>
          </a:ln>
        </p:spPr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1E6FF837-6E7B-764A-82D8-78639E755AB1}"/>
              </a:ext>
            </a:extLst>
          </p:cNvPr>
          <p:cNvSpPr/>
          <p:nvPr/>
        </p:nvSpPr>
        <p:spPr>
          <a:xfrm>
            <a:off x="1058242" y="4027470"/>
            <a:ext cx="6523358" cy="1820370"/>
          </a:xfrm>
          <a:prstGeom prst="rect">
            <a:avLst/>
          </a:prstGeom>
          <a:solidFill>
            <a:srgbClr val="92D050">
              <a:alpha val="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72BA92-F8CB-27BA-C8CC-69C9744D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E52B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spc="-1">
                <a:solidFill>
                  <a:srgbClr val="E52B51"/>
                </a:solidFill>
                <a:latin typeface="Calibri"/>
              </a:rPr>
              <a:t>3</a:t>
            </a:r>
            <a:r>
              <a:rPr lang="nl-BE" sz="4400" b="0" strike="noStrike" spc="-1">
                <a:solidFill>
                  <a:srgbClr val="E52B51"/>
                </a:solidFill>
                <a:latin typeface="Calibri"/>
              </a:rPr>
              <a:t>. Meetcampagne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507ACF6-7CCA-BA5A-116A-FE3F20395B60}"/>
              </a:ext>
            </a:extLst>
          </p:cNvPr>
          <p:cNvSpPr/>
          <p:nvPr/>
        </p:nvSpPr>
        <p:spPr>
          <a:xfrm>
            <a:off x="365040" y="1378080"/>
            <a:ext cx="61243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2000" b="0" strike="noStrike" spc="-1">
                <a:solidFill>
                  <a:schemeClr val="dk1"/>
                </a:solidFill>
                <a:latin typeface="Calibri"/>
              </a:rPr>
              <a:t>Containerklas D5 (elektrische vuren)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92ED9401-85E5-7EA3-1FB2-8B34FDC0A78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04600" y="2082600"/>
            <a:ext cx="6877440" cy="4500000"/>
          </a:xfrm>
          <a:prstGeom prst="rect">
            <a:avLst/>
          </a:prstGeom>
          <a:ln w="0">
            <a:noFill/>
          </a:ln>
        </p:spPr>
      </p:pic>
      <p:sp>
        <p:nvSpPr>
          <p:cNvPr id="10" name="Tekstvak 3">
            <a:extLst>
              <a:ext uri="{FF2B5EF4-FFF2-40B4-BE49-F238E27FC236}">
                <a16:creationId xmlns:a16="http://schemas.microsoft.com/office/drawing/2014/main" id="{0BCA970A-0429-7CDA-7B64-90B89E4E4BC1}"/>
              </a:ext>
            </a:extLst>
          </p:cNvPr>
          <p:cNvSpPr/>
          <p:nvPr/>
        </p:nvSpPr>
        <p:spPr>
          <a:xfrm>
            <a:off x="7581600" y="2307960"/>
            <a:ext cx="1472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rgbClr val="FF0000"/>
                </a:solidFill>
                <a:latin typeface="Calibri"/>
              </a:rPr>
              <a:t>Temperatuur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rgbClr val="92D050"/>
                </a:solidFill>
                <a:latin typeface="Calibri"/>
              </a:rPr>
              <a:t>Aanwezigheid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kstvak 4">
            <a:extLst>
              <a:ext uri="{FF2B5EF4-FFF2-40B4-BE49-F238E27FC236}">
                <a16:creationId xmlns:a16="http://schemas.microsoft.com/office/drawing/2014/main" id="{55414C0D-8BE1-1129-60F4-27C5A1E4D747}"/>
              </a:ext>
            </a:extLst>
          </p:cNvPr>
          <p:cNvSpPr/>
          <p:nvPr/>
        </p:nvSpPr>
        <p:spPr>
          <a:xfrm>
            <a:off x="3090240" y="6500880"/>
            <a:ext cx="1107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Weekend 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kstvak 12">
            <a:extLst>
              <a:ext uri="{FF2B5EF4-FFF2-40B4-BE49-F238E27FC236}">
                <a16:creationId xmlns:a16="http://schemas.microsoft.com/office/drawing/2014/main" id="{49FE3E16-8F39-CF14-D4B9-87E023F7F5B6}"/>
              </a:ext>
            </a:extLst>
          </p:cNvPr>
          <p:cNvSpPr/>
          <p:nvPr/>
        </p:nvSpPr>
        <p:spPr>
          <a:xfrm>
            <a:off x="2169000" y="2226240"/>
            <a:ext cx="2796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18°C comfort temperatuur? 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3C93D6B-D1E7-50B1-A29D-3FF2476E71E6}"/>
              </a:ext>
            </a:extLst>
          </p:cNvPr>
          <p:cNvSpPr/>
          <p:nvPr/>
        </p:nvSpPr>
        <p:spPr>
          <a:xfrm>
            <a:off x="1049521" y="2226240"/>
            <a:ext cx="6523358" cy="442574"/>
          </a:xfrm>
          <a:prstGeom prst="rect">
            <a:avLst/>
          </a:prstGeom>
          <a:solidFill>
            <a:srgbClr val="92D050">
              <a:alpha val="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4F4364-45C8-7989-4141-B04DD0F2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E52B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spc="-1">
                <a:solidFill>
                  <a:srgbClr val="E52B51"/>
                </a:solidFill>
                <a:latin typeface="Calibri"/>
              </a:rPr>
              <a:t>3</a:t>
            </a:r>
            <a:r>
              <a:rPr lang="nl-BE" sz="4400" b="0" strike="noStrike" spc="-1">
                <a:solidFill>
                  <a:srgbClr val="E52B51"/>
                </a:solidFill>
                <a:latin typeface="Calibri"/>
              </a:rPr>
              <a:t>. Meetcampagne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Afbeelding 10">
            <a:extLst>
              <a:ext uri="{FF2B5EF4-FFF2-40B4-BE49-F238E27FC236}">
                <a16:creationId xmlns:a16="http://schemas.microsoft.com/office/drawing/2014/main" id="{EA464945-1095-255E-61DE-C674F4B863B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5680" y="2052360"/>
            <a:ext cx="6827040" cy="4526280"/>
          </a:xfrm>
          <a:prstGeom prst="rect">
            <a:avLst/>
          </a:prstGeom>
          <a:ln w="0">
            <a:noFill/>
          </a:ln>
        </p:spPr>
      </p:pic>
      <p:sp>
        <p:nvSpPr>
          <p:cNvPr id="3" name="Tekstvak 7">
            <a:extLst>
              <a:ext uri="{FF2B5EF4-FFF2-40B4-BE49-F238E27FC236}">
                <a16:creationId xmlns:a16="http://schemas.microsoft.com/office/drawing/2014/main" id="{D8188AE3-6C55-F8B0-438A-226B4E419F07}"/>
              </a:ext>
            </a:extLst>
          </p:cNvPr>
          <p:cNvSpPr/>
          <p:nvPr/>
        </p:nvSpPr>
        <p:spPr>
          <a:xfrm>
            <a:off x="365040" y="1378080"/>
            <a:ext cx="843696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2000" b="0" strike="noStrike" spc="-1">
                <a:solidFill>
                  <a:schemeClr val="dk1"/>
                </a:solidFill>
                <a:latin typeface="Calibri"/>
              </a:rPr>
              <a:t>Lokaal 119 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nl-BE" sz="2000" b="0" strike="noStrike" spc="-1">
                <a:solidFill>
                  <a:schemeClr val="dk1"/>
                </a:solidFill>
                <a:latin typeface="Calibri"/>
              </a:rPr>
              <a:t>Relatief stabiel regelgedrag – wel weekend?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Linkeraccolade 2">
            <a:extLst>
              <a:ext uri="{FF2B5EF4-FFF2-40B4-BE49-F238E27FC236}">
                <a16:creationId xmlns:a16="http://schemas.microsoft.com/office/drawing/2014/main" id="{14D05F68-7173-3673-DCD4-A7CCC5537171}"/>
              </a:ext>
            </a:extLst>
          </p:cNvPr>
          <p:cNvSpPr/>
          <p:nvPr/>
        </p:nvSpPr>
        <p:spPr>
          <a:xfrm>
            <a:off x="2281680" y="2288520"/>
            <a:ext cx="304560" cy="12225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nl-BE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kstvak 3">
            <a:extLst>
              <a:ext uri="{FF2B5EF4-FFF2-40B4-BE49-F238E27FC236}">
                <a16:creationId xmlns:a16="http://schemas.microsoft.com/office/drawing/2014/main" id="{EEC33CA9-FD6E-DE40-3E58-89BFB5D905BE}"/>
              </a:ext>
            </a:extLst>
          </p:cNvPr>
          <p:cNvSpPr/>
          <p:nvPr/>
        </p:nvSpPr>
        <p:spPr>
          <a:xfrm>
            <a:off x="1029600" y="2577960"/>
            <a:ext cx="1476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Hoge 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temperaturen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Ovaal 4">
            <a:extLst>
              <a:ext uri="{FF2B5EF4-FFF2-40B4-BE49-F238E27FC236}">
                <a16:creationId xmlns:a16="http://schemas.microsoft.com/office/drawing/2014/main" id="{61205BC4-3507-F1FF-DE40-75AB24F377F2}"/>
              </a:ext>
            </a:extLst>
          </p:cNvPr>
          <p:cNvSpPr/>
          <p:nvPr/>
        </p:nvSpPr>
        <p:spPr>
          <a:xfrm>
            <a:off x="3159000" y="3364920"/>
            <a:ext cx="1412640" cy="2572560"/>
          </a:xfrm>
          <a:prstGeom prst="ellipse">
            <a:avLst/>
          </a:prstGeom>
          <a:noFill/>
          <a:ln w="28575">
            <a:solidFill>
              <a:srgbClr val="E52B51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nl-B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Tekstvak 11">
            <a:extLst>
              <a:ext uri="{FF2B5EF4-FFF2-40B4-BE49-F238E27FC236}">
                <a16:creationId xmlns:a16="http://schemas.microsoft.com/office/drawing/2014/main" id="{ED620347-4EB2-9679-3D7B-52D8B318414A}"/>
              </a:ext>
            </a:extLst>
          </p:cNvPr>
          <p:cNvSpPr/>
          <p:nvPr/>
        </p:nvSpPr>
        <p:spPr>
          <a:xfrm>
            <a:off x="3425400" y="2986920"/>
            <a:ext cx="1214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800" b="0" strike="noStrike" spc="-1">
                <a:solidFill>
                  <a:schemeClr val="dk1"/>
                </a:solidFill>
                <a:latin typeface="Calibri"/>
              </a:rPr>
              <a:t>Weekend ?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038EF8B-1EC0-4534-BC04-C29FF1E0BAB8}"/>
              </a:ext>
            </a:extLst>
          </p:cNvPr>
          <p:cNvSpPr/>
          <p:nvPr/>
        </p:nvSpPr>
        <p:spPr>
          <a:xfrm>
            <a:off x="777521" y="3747240"/>
            <a:ext cx="6523358" cy="1506934"/>
          </a:xfrm>
          <a:prstGeom prst="rect">
            <a:avLst/>
          </a:prstGeom>
          <a:solidFill>
            <a:srgbClr val="92D050">
              <a:alpha val="588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4BDF00-ED9C-B0DD-F2F9-69727BB31A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28AF8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0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b="0" strike="noStrike" spc="-1">
                <a:solidFill>
                  <a:srgbClr val="28AF8A"/>
                </a:solidFill>
                <a:latin typeface="Calibri"/>
              </a:rPr>
              <a:t>4. Verbruiksanalyse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Tekstvak 2"/>
          <p:cNvSpPr/>
          <p:nvPr/>
        </p:nvSpPr>
        <p:spPr>
          <a:xfrm>
            <a:off x="365040" y="1378080"/>
            <a:ext cx="8436960" cy="5354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Verbruik elektriciteit en gas bijgehouden via ‘</a:t>
            </a:r>
            <a:r>
              <a:rPr lang="nl-BE" sz="2800" b="0" strike="noStrike" spc="-1" err="1">
                <a:solidFill>
                  <a:schemeClr val="dk1"/>
                </a:solidFill>
                <a:latin typeface="Calibri"/>
              </a:rPr>
              <a:t>EnergyID</a:t>
            </a:r>
            <a:r>
              <a:rPr lang="nl-BE" sz="2800" spc="-1">
                <a:solidFill>
                  <a:schemeClr val="dk1"/>
                </a:solidFill>
                <a:latin typeface="Calibri"/>
              </a:rPr>
              <a:t>’</a:t>
            </a:r>
          </a:p>
          <a:p>
            <a:pPr marL="457200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Kan je thuis ook doen!</a:t>
            </a:r>
          </a:p>
          <a:p>
            <a:pPr marL="457200" indent="-4572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Verbruiken in kWh </a:t>
            </a:r>
            <a:r>
              <a:rPr lang="nl-BE" sz="2000" b="0" strike="noStrike" spc="-1">
                <a:solidFill>
                  <a:schemeClr val="dk1"/>
                </a:solidFill>
                <a:latin typeface="Calibri"/>
              </a:rPr>
              <a:t>(</a:t>
            </a:r>
            <a:r>
              <a:rPr lang="nl-BE" sz="2000" b="0" strike="noStrike" spc="-1" err="1">
                <a:solidFill>
                  <a:schemeClr val="dk1"/>
                </a:solidFill>
                <a:latin typeface="Calibri"/>
              </a:rPr>
              <a:t>kiloWattUur</a:t>
            </a:r>
            <a:r>
              <a:rPr lang="nl-NL" sz="2000" spc="-1">
                <a:solidFill>
                  <a:srgbClr val="000000"/>
                </a:solidFill>
                <a:latin typeface="Calibri"/>
              </a:rPr>
              <a:t> </a:t>
            </a:r>
            <a:r>
              <a:rPr lang="nl-BE" sz="2000" b="0" strike="noStrike" spc="-1">
                <a:solidFill>
                  <a:schemeClr val="dk1"/>
                </a:solidFill>
                <a:latin typeface="Calibri"/>
              </a:rPr>
              <a:t>= een hoeveelheid energie)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50000"/>
              </a:lnSpc>
            </a:pPr>
            <a:r>
              <a:rPr lang="nl-BE" sz="2000" b="0" strike="noStrike" spc="-1">
                <a:solidFill>
                  <a:schemeClr val="dk1"/>
                </a:solidFill>
                <a:latin typeface="Calibri"/>
              </a:rPr>
              <a:t>Met 1 kWh kan je:</a:t>
            </a:r>
            <a:endParaRPr lang="nl-NL" sz="20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457200">
              <a:lnSpc>
                <a:spcPct val="150000"/>
              </a:lnSpc>
              <a:buClr>
                <a:srgbClr val="333333"/>
              </a:buClr>
              <a:buFont typeface="Arial"/>
              <a:buChar char="•"/>
            </a:pPr>
            <a:r>
              <a:rPr lang="nl-BE" sz="1800" b="0" strike="noStrike" spc="-1">
                <a:solidFill>
                  <a:srgbClr val="333333"/>
                </a:solidFill>
                <a:latin typeface="Lato"/>
              </a:rPr>
              <a:t>Een half uur stofzuigen met een stofzuiger (van 2.000 Watt)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457200">
              <a:lnSpc>
                <a:spcPct val="150000"/>
              </a:lnSpc>
              <a:buClr>
                <a:srgbClr val="333333"/>
              </a:buClr>
              <a:buFont typeface="Arial"/>
              <a:buChar char="•"/>
            </a:pPr>
            <a:r>
              <a:rPr lang="nl-BE" sz="1800" b="0" strike="noStrike" spc="-1">
                <a:solidFill>
                  <a:srgbClr val="333333"/>
                </a:solidFill>
                <a:latin typeface="Lato"/>
              </a:rPr>
              <a:t>5 avonden tv kijken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457200">
              <a:lnSpc>
                <a:spcPct val="150000"/>
              </a:lnSpc>
              <a:buClr>
                <a:srgbClr val="333333"/>
              </a:buClr>
              <a:buFont typeface="Arial"/>
              <a:buChar char="•"/>
            </a:pPr>
            <a:r>
              <a:rPr lang="nl-BE" sz="1800" b="0" strike="noStrike" spc="-1">
                <a:solidFill>
                  <a:srgbClr val="333333"/>
                </a:solidFill>
                <a:latin typeface="Lato"/>
              </a:rPr>
              <a:t>Een zuinige koelkast 2 dagen laten koelen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457200">
              <a:lnSpc>
                <a:spcPct val="150000"/>
              </a:lnSpc>
              <a:buClr>
                <a:srgbClr val="333333"/>
              </a:buClr>
              <a:buFont typeface="Arial"/>
              <a:buChar char="•"/>
            </a:pPr>
            <a:r>
              <a:rPr lang="nl-BE" sz="1800" b="0" strike="noStrike" spc="-1">
                <a:solidFill>
                  <a:srgbClr val="333333"/>
                </a:solidFill>
                <a:latin typeface="Lato"/>
              </a:rPr>
              <a:t>25 uur lang een laptop gebruiken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457200">
              <a:lnSpc>
                <a:spcPct val="150000"/>
              </a:lnSpc>
              <a:buClr>
                <a:srgbClr val="333333"/>
              </a:buClr>
              <a:buFont typeface="Arial"/>
              <a:buChar char="•"/>
            </a:pPr>
            <a:r>
              <a:rPr lang="nl-BE" sz="1800" b="0" strike="noStrike" spc="-1">
                <a:solidFill>
                  <a:srgbClr val="333333"/>
                </a:solidFill>
                <a:latin typeface="Lato"/>
              </a:rPr>
              <a:t>Tot wel 100 keer uw smartphone opladen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457200">
              <a:lnSpc>
                <a:spcPct val="150000"/>
              </a:lnSpc>
              <a:buClr>
                <a:srgbClr val="333333"/>
              </a:buClr>
              <a:buFont typeface="Arial"/>
              <a:buChar char="•"/>
            </a:pPr>
            <a:r>
              <a:rPr lang="nl-BE" sz="1800" b="0" strike="noStrike" spc="-1">
                <a:solidFill>
                  <a:srgbClr val="333333"/>
                </a:solidFill>
                <a:latin typeface="Lato"/>
              </a:rPr>
              <a:t>Ongeveer 7 kilometer rijden met een elektrische auto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457200">
              <a:lnSpc>
                <a:spcPct val="150000"/>
              </a:lnSpc>
              <a:buClr>
                <a:srgbClr val="333333"/>
              </a:buClr>
              <a:buFont typeface="Arial"/>
              <a:buChar char="•"/>
            </a:pPr>
            <a:r>
              <a:rPr lang="nl-BE" sz="1800" b="0" strike="noStrike" spc="-1">
                <a:solidFill>
                  <a:srgbClr val="333333"/>
                </a:solidFill>
                <a:latin typeface="Lato"/>
              </a:rPr>
              <a:t>Eén keer de vaatwasser of wasmachine gebruiken</a:t>
            </a:r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8F6276-48E3-81A5-F150-08870017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28AF8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0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b="0" strike="noStrike" spc="-1">
                <a:solidFill>
                  <a:srgbClr val="28AF8A"/>
                </a:solidFill>
                <a:latin typeface="Calibri"/>
              </a:rPr>
              <a:t>4. Verbruiksanalyse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kstvak 7">
            <a:extLst>
              <a:ext uri="{FF2B5EF4-FFF2-40B4-BE49-F238E27FC236}">
                <a16:creationId xmlns:a16="http://schemas.microsoft.com/office/drawing/2014/main" id="{F32B75C8-6782-D6AE-D72D-D5B8FA639333}"/>
              </a:ext>
            </a:extLst>
          </p:cNvPr>
          <p:cNvSpPr/>
          <p:nvPr/>
        </p:nvSpPr>
        <p:spPr>
          <a:xfrm>
            <a:off x="374040" y="1148400"/>
            <a:ext cx="8436960" cy="26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Gasverbruik</a:t>
            </a: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Jaarlijks  gemiddeld 1.075.000 kWh</a:t>
            </a: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B2F1407F-C69A-A58D-8F48-5862CFAB1D9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63240" y="1985400"/>
            <a:ext cx="7393320" cy="4861440"/>
          </a:xfrm>
          <a:prstGeom prst="rect">
            <a:avLst/>
          </a:prstGeom>
          <a:ln w="0">
            <a:noFill/>
          </a:ln>
        </p:spPr>
      </p:pic>
      <p:sp>
        <p:nvSpPr>
          <p:cNvPr id="4" name="Stroomdiagram: Scheidingslijn 3">
            <a:extLst>
              <a:ext uri="{FF2B5EF4-FFF2-40B4-BE49-F238E27FC236}">
                <a16:creationId xmlns:a16="http://schemas.microsoft.com/office/drawing/2014/main" id="{F6382592-724F-4D2F-D8C0-22D3E908FC8C}"/>
              </a:ext>
            </a:extLst>
          </p:cNvPr>
          <p:cNvSpPr/>
          <p:nvPr/>
        </p:nvSpPr>
        <p:spPr>
          <a:xfrm>
            <a:off x="3901759" y="6147409"/>
            <a:ext cx="3626741" cy="459089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2E72AD-B467-4956-4006-6E20ADB534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3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28AF8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0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b="0" strike="noStrike" spc="-1">
                <a:solidFill>
                  <a:srgbClr val="28AF8A"/>
                </a:solidFill>
                <a:latin typeface="Calibri"/>
              </a:rPr>
              <a:t>4. Verbruiksanalyse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EF92DC4F-FAFF-C809-DA18-19C73576FC45}"/>
              </a:ext>
            </a:extLst>
          </p:cNvPr>
          <p:cNvSpPr/>
          <p:nvPr/>
        </p:nvSpPr>
        <p:spPr>
          <a:xfrm>
            <a:off x="365040" y="1378080"/>
            <a:ext cx="671688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Elektriciteit</a:t>
            </a: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Jaarlijks 126.000 kWh </a:t>
            </a: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buSzPct val="100058"/>
              <a:buBlip>
                <a:blip r:embed="rId3"/>
              </a:buBlip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Specifiek verbruik 10,70 kWh / m</a:t>
            </a:r>
            <a:r>
              <a:rPr lang="nl-BE" sz="2800" b="0" strike="noStrike" spc="-1" baseline="30000">
                <a:solidFill>
                  <a:schemeClr val="dk1"/>
                </a:solidFill>
                <a:latin typeface="Calibri"/>
              </a:rPr>
              <a:t>2</a:t>
            </a: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AABBC066-5FA2-D044-4144-C94B4EEB7E08}"/>
              </a:ext>
            </a:extLst>
          </p:cNvPr>
          <p:cNvPicPr/>
          <p:nvPr/>
        </p:nvPicPr>
        <p:blipFill>
          <a:blip r:embed="rId4"/>
          <a:srcRect t="-673" r="182" b="6728"/>
          <a:stretch/>
        </p:blipFill>
        <p:spPr>
          <a:xfrm>
            <a:off x="1238760" y="2758296"/>
            <a:ext cx="5715734" cy="3571760"/>
          </a:xfrm>
          <a:prstGeom prst="rect">
            <a:avLst/>
          </a:prstGeom>
          <a:ln w="0">
            <a:noFill/>
          </a:ln>
        </p:spPr>
      </p:pic>
      <p:sp>
        <p:nvSpPr>
          <p:cNvPr id="7" name="Tekstvak 2">
            <a:extLst>
              <a:ext uri="{FF2B5EF4-FFF2-40B4-BE49-F238E27FC236}">
                <a16:creationId xmlns:a16="http://schemas.microsoft.com/office/drawing/2014/main" id="{19002C0B-A774-736D-3923-9C2DBDA869C8}"/>
              </a:ext>
            </a:extLst>
          </p:cNvPr>
          <p:cNvSpPr/>
          <p:nvPr/>
        </p:nvSpPr>
        <p:spPr>
          <a:xfrm>
            <a:off x="5710680" y="5915880"/>
            <a:ext cx="20386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1200" b="0" strike="noStrike" spc="-1">
                <a:solidFill>
                  <a:schemeClr val="dk1"/>
                </a:solidFill>
                <a:latin typeface="Calibri"/>
              </a:rPr>
              <a:t>*Bijkomend eigen verbruik PV</a:t>
            </a:r>
            <a:endParaRPr lang="nl-NL" sz="12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lang="nl-BE" sz="1200" b="0" strike="noStrike" spc="-1">
                <a:solidFill>
                  <a:schemeClr val="dk1"/>
                </a:solidFill>
                <a:latin typeface="Calibri"/>
              </a:rPr>
              <a:t>2023: 54.000 kWh</a:t>
            </a:r>
            <a:endParaRPr lang="nl-NL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E902A1-9161-02DC-50CA-471C197E2A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4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28AF8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0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b="0" strike="noStrike" spc="-1">
                <a:solidFill>
                  <a:srgbClr val="28AF8A"/>
                </a:solidFill>
                <a:latin typeface="Calibri"/>
              </a:rPr>
              <a:t>4. Verbruiksanalyse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EF92DC4F-FAFF-C809-DA18-19C73576FC45}"/>
              </a:ext>
            </a:extLst>
          </p:cNvPr>
          <p:cNvSpPr/>
          <p:nvPr/>
        </p:nvSpPr>
        <p:spPr>
          <a:xfrm>
            <a:off x="365040" y="1378080"/>
            <a:ext cx="671688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2800" b="0" strike="noStrike" spc="-1">
                <a:solidFill>
                  <a:schemeClr val="dk1"/>
                </a:solidFill>
                <a:latin typeface="Calibri"/>
              </a:rPr>
              <a:t>Elektriciteit</a:t>
            </a:r>
            <a:r>
              <a:rPr lang="nl-BE" sz="2800" spc="-1">
                <a:solidFill>
                  <a:schemeClr val="dk1"/>
                </a:solidFill>
                <a:latin typeface="Calibri"/>
              </a:rPr>
              <a:t>: zonne-energie</a:t>
            </a:r>
          </a:p>
          <a:p>
            <a:pPr defTabSz="457200">
              <a:lnSpc>
                <a:spcPct val="100000"/>
              </a:lnSpc>
            </a:pPr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7C50C0B6-FA5B-D649-5056-6FD27C94F0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20960" y="2332800"/>
            <a:ext cx="8381160" cy="3998160"/>
          </a:xfrm>
          <a:prstGeom prst="rect">
            <a:avLst/>
          </a:prstGeom>
          <a:ln w="0"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147C44-BBC9-36CA-EE5D-9EF76C004B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6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C9F201F-DD12-1EA0-23E6-D42244F1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0" b="430"/>
          <a:stretch/>
        </p:blipFill>
        <p:spPr>
          <a:xfrm>
            <a:off x="2545935" y="506512"/>
            <a:ext cx="4058559" cy="4313027"/>
          </a:xfrm>
          <a:prstGeom prst="rect">
            <a:avLst/>
          </a:prstGeom>
        </p:spPr>
      </p:pic>
      <p:sp>
        <p:nvSpPr>
          <p:cNvPr id="5" name="Tekstvak 1">
            <a:extLst>
              <a:ext uri="{FF2B5EF4-FFF2-40B4-BE49-F238E27FC236}">
                <a16:creationId xmlns:a16="http://schemas.microsoft.com/office/drawing/2014/main" id="{60ABA338-C4D0-5E8E-6833-C811587AF794}"/>
              </a:ext>
            </a:extLst>
          </p:cNvPr>
          <p:cNvSpPr/>
          <p:nvPr/>
        </p:nvSpPr>
        <p:spPr>
          <a:xfrm>
            <a:off x="143841" y="5062225"/>
            <a:ext cx="10752576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nl-BE" sz="4400" spc="-1" dirty="0">
                <a:solidFill>
                  <a:srgbClr val="1895CE"/>
                </a:solidFill>
                <a:latin typeface="Calibri"/>
              </a:rPr>
              <a:t>Energie-audit door leerlingen School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4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Infrarood thermometer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E1599D7B-070B-CF64-AA51-DA1AE061A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61998"/>
              </p:ext>
            </p:extLst>
          </p:nvPr>
        </p:nvGraphicFramePr>
        <p:xfrm>
          <a:off x="225878" y="1603825"/>
          <a:ext cx="8240027" cy="497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3C451E55-E6CF-66E9-AE71-12F34E797C4E}"/>
              </a:ext>
            </a:extLst>
          </p:cNvPr>
          <p:cNvSpPr/>
          <p:nvPr/>
        </p:nvSpPr>
        <p:spPr>
          <a:xfrm>
            <a:off x="904125" y="2486346"/>
            <a:ext cx="1890445" cy="2178121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7B2038C-965F-66CF-19CA-5C8D002D1A57}"/>
              </a:ext>
            </a:extLst>
          </p:cNvPr>
          <p:cNvSpPr/>
          <p:nvPr/>
        </p:nvSpPr>
        <p:spPr>
          <a:xfrm>
            <a:off x="2794570" y="2024009"/>
            <a:ext cx="3811713" cy="1305042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Theorieles</a:t>
            </a:r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60FB39E-63F3-628B-B78B-8E7E1FFC3FB6}"/>
              </a:ext>
            </a:extLst>
          </p:cNvPr>
          <p:cNvSpPr/>
          <p:nvPr/>
        </p:nvSpPr>
        <p:spPr>
          <a:xfrm>
            <a:off x="2794569" y="3329051"/>
            <a:ext cx="3811713" cy="882521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Praktijkles</a:t>
            </a:r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A394CBE-98F6-ED05-03D6-2E7B3C8851E2}"/>
              </a:ext>
            </a:extLst>
          </p:cNvPr>
          <p:cNvSpPr/>
          <p:nvPr/>
        </p:nvSpPr>
        <p:spPr>
          <a:xfrm>
            <a:off x="6606282" y="2474637"/>
            <a:ext cx="256855" cy="2178121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2BC418A-C14F-7153-994C-A3E75BF9B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73" y="-1"/>
            <a:ext cx="2407227" cy="2286000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234A4233-7E05-A3DC-CE11-F333B48106E2}"/>
              </a:ext>
            </a:extLst>
          </p:cNvPr>
          <p:cNvSpPr/>
          <p:nvPr/>
        </p:nvSpPr>
        <p:spPr>
          <a:xfrm>
            <a:off x="4253501" y="3215812"/>
            <a:ext cx="493159" cy="20383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B0BD4A1-F461-A485-6EC7-C20FBB8F9E44}"/>
              </a:ext>
            </a:extLst>
          </p:cNvPr>
          <p:cNvSpPr/>
          <p:nvPr/>
        </p:nvSpPr>
        <p:spPr>
          <a:xfrm>
            <a:off x="2640457" y="3203825"/>
            <a:ext cx="544530" cy="19229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352B5E-1E6B-CBD9-5A6B-DF82670A36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5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8FDDF-4661-6995-F6EC-679614EB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45E7AF3-0B8C-638D-8163-D623B4ED8277}"/>
              </a:ext>
            </a:extLst>
          </p:cNvPr>
          <p:cNvSpPr txBox="1"/>
          <p:nvPr/>
        </p:nvSpPr>
        <p:spPr>
          <a:xfrm>
            <a:off x="547093" y="2096872"/>
            <a:ext cx="7762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>
                <a:solidFill>
                  <a:schemeClr val="bg1"/>
                </a:solidFill>
              </a:rPr>
              <a:t>Meten… is weten!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CA69C1-D77A-0FF1-CCCE-29FFEA64F16C}"/>
              </a:ext>
            </a:extLst>
          </p:cNvPr>
          <p:cNvSpPr txBox="1"/>
          <p:nvPr/>
        </p:nvSpPr>
        <p:spPr>
          <a:xfrm>
            <a:off x="690525" y="3374850"/>
            <a:ext cx="7762949" cy="2677656"/>
          </a:xfrm>
          <a:custGeom>
            <a:avLst/>
            <a:gdLst>
              <a:gd name="connsiteX0" fmla="*/ 0 w 7762949"/>
              <a:gd name="connsiteY0" fmla="*/ 0 h 2677656"/>
              <a:gd name="connsiteX1" fmla="*/ 519520 w 7762949"/>
              <a:gd name="connsiteY1" fmla="*/ 0 h 2677656"/>
              <a:gd name="connsiteX2" fmla="*/ 883782 w 7762949"/>
              <a:gd name="connsiteY2" fmla="*/ 0 h 2677656"/>
              <a:gd name="connsiteX3" fmla="*/ 1636191 w 7762949"/>
              <a:gd name="connsiteY3" fmla="*/ 0 h 2677656"/>
              <a:gd name="connsiteX4" fmla="*/ 2155711 w 7762949"/>
              <a:gd name="connsiteY4" fmla="*/ 0 h 2677656"/>
              <a:gd name="connsiteX5" fmla="*/ 2675232 w 7762949"/>
              <a:gd name="connsiteY5" fmla="*/ 0 h 2677656"/>
              <a:gd name="connsiteX6" fmla="*/ 3427641 w 7762949"/>
              <a:gd name="connsiteY6" fmla="*/ 0 h 2677656"/>
              <a:gd name="connsiteX7" fmla="*/ 3869532 w 7762949"/>
              <a:gd name="connsiteY7" fmla="*/ 0 h 2677656"/>
              <a:gd name="connsiteX8" fmla="*/ 4621940 w 7762949"/>
              <a:gd name="connsiteY8" fmla="*/ 0 h 2677656"/>
              <a:gd name="connsiteX9" fmla="*/ 5374349 w 7762949"/>
              <a:gd name="connsiteY9" fmla="*/ 0 h 2677656"/>
              <a:gd name="connsiteX10" fmla="*/ 5971499 w 7762949"/>
              <a:gd name="connsiteY10" fmla="*/ 0 h 2677656"/>
              <a:gd name="connsiteX11" fmla="*/ 6723908 w 7762949"/>
              <a:gd name="connsiteY11" fmla="*/ 0 h 2677656"/>
              <a:gd name="connsiteX12" fmla="*/ 7243429 w 7762949"/>
              <a:gd name="connsiteY12" fmla="*/ 0 h 2677656"/>
              <a:gd name="connsiteX13" fmla="*/ 7762949 w 7762949"/>
              <a:gd name="connsiteY13" fmla="*/ 0 h 2677656"/>
              <a:gd name="connsiteX14" fmla="*/ 7762949 w 7762949"/>
              <a:gd name="connsiteY14" fmla="*/ 562308 h 2677656"/>
              <a:gd name="connsiteX15" fmla="*/ 7762949 w 7762949"/>
              <a:gd name="connsiteY15" fmla="*/ 1097839 h 2677656"/>
              <a:gd name="connsiteX16" fmla="*/ 7762949 w 7762949"/>
              <a:gd name="connsiteY16" fmla="*/ 1633370 h 2677656"/>
              <a:gd name="connsiteX17" fmla="*/ 7762949 w 7762949"/>
              <a:gd name="connsiteY17" fmla="*/ 2195678 h 2677656"/>
              <a:gd name="connsiteX18" fmla="*/ 7762949 w 7762949"/>
              <a:gd name="connsiteY18" fmla="*/ 2677656 h 2677656"/>
              <a:gd name="connsiteX19" fmla="*/ 7088170 w 7762949"/>
              <a:gd name="connsiteY19" fmla="*/ 2677656 h 2677656"/>
              <a:gd name="connsiteX20" fmla="*/ 6646279 w 7762949"/>
              <a:gd name="connsiteY20" fmla="*/ 2677656 h 2677656"/>
              <a:gd name="connsiteX21" fmla="*/ 5893870 w 7762949"/>
              <a:gd name="connsiteY21" fmla="*/ 2677656 h 2677656"/>
              <a:gd name="connsiteX22" fmla="*/ 5296720 w 7762949"/>
              <a:gd name="connsiteY22" fmla="*/ 2677656 h 2677656"/>
              <a:gd name="connsiteX23" fmla="*/ 4854829 w 7762949"/>
              <a:gd name="connsiteY23" fmla="*/ 2677656 h 2677656"/>
              <a:gd name="connsiteX24" fmla="*/ 4257679 w 7762949"/>
              <a:gd name="connsiteY24" fmla="*/ 2677656 h 2677656"/>
              <a:gd name="connsiteX25" fmla="*/ 3893417 w 7762949"/>
              <a:gd name="connsiteY25" fmla="*/ 2677656 h 2677656"/>
              <a:gd name="connsiteX26" fmla="*/ 3529156 w 7762949"/>
              <a:gd name="connsiteY26" fmla="*/ 2677656 h 2677656"/>
              <a:gd name="connsiteX27" fmla="*/ 2932006 w 7762949"/>
              <a:gd name="connsiteY27" fmla="*/ 2677656 h 2677656"/>
              <a:gd name="connsiteX28" fmla="*/ 2490115 w 7762949"/>
              <a:gd name="connsiteY28" fmla="*/ 2677656 h 2677656"/>
              <a:gd name="connsiteX29" fmla="*/ 1815336 w 7762949"/>
              <a:gd name="connsiteY29" fmla="*/ 2677656 h 2677656"/>
              <a:gd name="connsiteX30" fmla="*/ 1373445 w 7762949"/>
              <a:gd name="connsiteY30" fmla="*/ 2677656 h 2677656"/>
              <a:gd name="connsiteX31" fmla="*/ 698665 w 7762949"/>
              <a:gd name="connsiteY31" fmla="*/ 2677656 h 2677656"/>
              <a:gd name="connsiteX32" fmla="*/ 0 w 7762949"/>
              <a:gd name="connsiteY32" fmla="*/ 2677656 h 2677656"/>
              <a:gd name="connsiteX33" fmla="*/ 0 w 7762949"/>
              <a:gd name="connsiteY33" fmla="*/ 2115348 h 2677656"/>
              <a:gd name="connsiteX34" fmla="*/ 0 w 7762949"/>
              <a:gd name="connsiteY34" fmla="*/ 1553040 h 2677656"/>
              <a:gd name="connsiteX35" fmla="*/ 0 w 7762949"/>
              <a:gd name="connsiteY35" fmla="*/ 963956 h 2677656"/>
              <a:gd name="connsiteX36" fmla="*/ 0 w 7762949"/>
              <a:gd name="connsiteY36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62949" h="2677656" extrusionOk="0">
                <a:moveTo>
                  <a:pt x="0" y="0"/>
                </a:moveTo>
                <a:cubicBezTo>
                  <a:pt x="217264" y="-17226"/>
                  <a:pt x="342541" y="52662"/>
                  <a:pt x="519520" y="0"/>
                </a:cubicBezTo>
                <a:cubicBezTo>
                  <a:pt x="696499" y="-52662"/>
                  <a:pt x="765710" y="41095"/>
                  <a:pt x="883782" y="0"/>
                </a:cubicBezTo>
                <a:cubicBezTo>
                  <a:pt x="1001854" y="-41095"/>
                  <a:pt x="1342977" y="724"/>
                  <a:pt x="1636191" y="0"/>
                </a:cubicBezTo>
                <a:cubicBezTo>
                  <a:pt x="1929405" y="-724"/>
                  <a:pt x="1980125" y="29263"/>
                  <a:pt x="2155711" y="0"/>
                </a:cubicBezTo>
                <a:cubicBezTo>
                  <a:pt x="2331297" y="-29263"/>
                  <a:pt x="2460105" y="36468"/>
                  <a:pt x="2675232" y="0"/>
                </a:cubicBezTo>
                <a:cubicBezTo>
                  <a:pt x="2890359" y="-36468"/>
                  <a:pt x="3202017" y="22061"/>
                  <a:pt x="3427641" y="0"/>
                </a:cubicBezTo>
                <a:cubicBezTo>
                  <a:pt x="3653265" y="-22061"/>
                  <a:pt x="3662167" y="22958"/>
                  <a:pt x="3869532" y="0"/>
                </a:cubicBezTo>
                <a:cubicBezTo>
                  <a:pt x="4076897" y="-22958"/>
                  <a:pt x="4438295" y="79179"/>
                  <a:pt x="4621940" y="0"/>
                </a:cubicBezTo>
                <a:cubicBezTo>
                  <a:pt x="4805585" y="-79179"/>
                  <a:pt x="5025966" y="62382"/>
                  <a:pt x="5374349" y="0"/>
                </a:cubicBezTo>
                <a:cubicBezTo>
                  <a:pt x="5722732" y="-62382"/>
                  <a:pt x="5730392" y="12379"/>
                  <a:pt x="5971499" y="0"/>
                </a:cubicBezTo>
                <a:cubicBezTo>
                  <a:pt x="6212606" y="-12379"/>
                  <a:pt x="6431248" y="52604"/>
                  <a:pt x="6723908" y="0"/>
                </a:cubicBezTo>
                <a:cubicBezTo>
                  <a:pt x="7016568" y="-52604"/>
                  <a:pt x="7002887" y="42231"/>
                  <a:pt x="7243429" y="0"/>
                </a:cubicBezTo>
                <a:cubicBezTo>
                  <a:pt x="7483971" y="-42231"/>
                  <a:pt x="7526138" y="272"/>
                  <a:pt x="7762949" y="0"/>
                </a:cubicBezTo>
                <a:cubicBezTo>
                  <a:pt x="7814098" y="168209"/>
                  <a:pt x="7714822" y="425183"/>
                  <a:pt x="7762949" y="562308"/>
                </a:cubicBezTo>
                <a:cubicBezTo>
                  <a:pt x="7811076" y="699433"/>
                  <a:pt x="7716571" y="951832"/>
                  <a:pt x="7762949" y="1097839"/>
                </a:cubicBezTo>
                <a:cubicBezTo>
                  <a:pt x="7809327" y="1243846"/>
                  <a:pt x="7762019" y="1466349"/>
                  <a:pt x="7762949" y="1633370"/>
                </a:cubicBezTo>
                <a:cubicBezTo>
                  <a:pt x="7763879" y="1800391"/>
                  <a:pt x="7728415" y="2007414"/>
                  <a:pt x="7762949" y="2195678"/>
                </a:cubicBezTo>
                <a:cubicBezTo>
                  <a:pt x="7797483" y="2383942"/>
                  <a:pt x="7723016" y="2510206"/>
                  <a:pt x="7762949" y="2677656"/>
                </a:cubicBezTo>
                <a:cubicBezTo>
                  <a:pt x="7440326" y="2697711"/>
                  <a:pt x="7397220" y="2676893"/>
                  <a:pt x="7088170" y="2677656"/>
                </a:cubicBezTo>
                <a:cubicBezTo>
                  <a:pt x="6779120" y="2678419"/>
                  <a:pt x="6824409" y="2643271"/>
                  <a:pt x="6646279" y="2677656"/>
                </a:cubicBezTo>
                <a:cubicBezTo>
                  <a:pt x="6468149" y="2712041"/>
                  <a:pt x="6195735" y="2660339"/>
                  <a:pt x="5893870" y="2677656"/>
                </a:cubicBezTo>
                <a:cubicBezTo>
                  <a:pt x="5592005" y="2694973"/>
                  <a:pt x="5593413" y="2640919"/>
                  <a:pt x="5296720" y="2677656"/>
                </a:cubicBezTo>
                <a:cubicBezTo>
                  <a:pt x="5000027" y="2714393"/>
                  <a:pt x="4977953" y="2642450"/>
                  <a:pt x="4854829" y="2677656"/>
                </a:cubicBezTo>
                <a:cubicBezTo>
                  <a:pt x="4731705" y="2712862"/>
                  <a:pt x="4412806" y="2645866"/>
                  <a:pt x="4257679" y="2677656"/>
                </a:cubicBezTo>
                <a:cubicBezTo>
                  <a:pt x="4102552" y="2709446"/>
                  <a:pt x="4000432" y="2677549"/>
                  <a:pt x="3893417" y="2677656"/>
                </a:cubicBezTo>
                <a:cubicBezTo>
                  <a:pt x="3786402" y="2677763"/>
                  <a:pt x="3639288" y="2660903"/>
                  <a:pt x="3529156" y="2677656"/>
                </a:cubicBezTo>
                <a:cubicBezTo>
                  <a:pt x="3419024" y="2694409"/>
                  <a:pt x="3110940" y="2624036"/>
                  <a:pt x="2932006" y="2677656"/>
                </a:cubicBezTo>
                <a:cubicBezTo>
                  <a:pt x="2753072" y="2731276"/>
                  <a:pt x="2601778" y="2641912"/>
                  <a:pt x="2490115" y="2677656"/>
                </a:cubicBezTo>
                <a:cubicBezTo>
                  <a:pt x="2378452" y="2713400"/>
                  <a:pt x="2036432" y="2612275"/>
                  <a:pt x="1815336" y="2677656"/>
                </a:cubicBezTo>
                <a:cubicBezTo>
                  <a:pt x="1594240" y="2743037"/>
                  <a:pt x="1555253" y="2627486"/>
                  <a:pt x="1373445" y="2677656"/>
                </a:cubicBezTo>
                <a:cubicBezTo>
                  <a:pt x="1191637" y="2727826"/>
                  <a:pt x="980387" y="2662153"/>
                  <a:pt x="698665" y="2677656"/>
                </a:cubicBezTo>
                <a:cubicBezTo>
                  <a:pt x="416943" y="2693159"/>
                  <a:pt x="254202" y="2612773"/>
                  <a:pt x="0" y="2677656"/>
                </a:cubicBezTo>
                <a:cubicBezTo>
                  <a:pt x="-11619" y="2434867"/>
                  <a:pt x="26676" y="2385987"/>
                  <a:pt x="0" y="2115348"/>
                </a:cubicBezTo>
                <a:cubicBezTo>
                  <a:pt x="-26676" y="1844709"/>
                  <a:pt x="56769" y="1783320"/>
                  <a:pt x="0" y="1553040"/>
                </a:cubicBezTo>
                <a:cubicBezTo>
                  <a:pt x="-56769" y="1322760"/>
                  <a:pt x="38884" y="1083911"/>
                  <a:pt x="0" y="963956"/>
                </a:cubicBezTo>
                <a:cubicBezTo>
                  <a:pt x="-38884" y="844001"/>
                  <a:pt x="105782" y="481730"/>
                  <a:pt x="0" y="0"/>
                </a:cubicBezTo>
                <a:close/>
              </a:path>
            </a:pathLst>
          </a:custGeom>
          <a:noFill/>
          <a:ln w="76200" cap="rnd" cmpd="dbl">
            <a:solidFill>
              <a:schemeClr val="bg1"/>
            </a:soli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nl-BE" sz="2400" b="1">
              <a:solidFill>
                <a:srgbClr val="FFFFFF"/>
              </a:solidFill>
            </a:endParaRPr>
          </a:p>
          <a:p>
            <a:pPr algn="ctr"/>
            <a:r>
              <a:rPr lang="nl-BE" sz="2400" b="1">
                <a:solidFill>
                  <a:srgbClr val="FFFFFF"/>
                </a:solidFill>
              </a:rPr>
              <a:t>Voorbeeld presentatie </a:t>
            </a:r>
          </a:p>
          <a:p>
            <a:pPr algn="ctr"/>
            <a:r>
              <a:rPr lang="nl-BE" sz="2400" b="1">
                <a:solidFill>
                  <a:srgbClr val="FFFFFF"/>
                </a:solidFill>
              </a:rPr>
              <a:t>van 1 van 10 </a:t>
            </a:r>
            <a:r>
              <a:rPr lang="nl-BE" sz="2400" b="1" err="1">
                <a:solidFill>
                  <a:srgbClr val="FFFFFF"/>
                </a:solidFill>
              </a:rPr>
              <a:t>Good</a:t>
            </a:r>
            <a:r>
              <a:rPr lang="nl-BE" sz="2400" b="1">
                <a:solidFill>
                  <a:srgbClr val="FFFFFF"/>
                </a:solidFill>
              </a:rPr>
              <a:t> Energy Schools ‘23-’25</a:t>
            </a:r>
            <a:br>
              <a:rPr lang="nl-BE" sz="2400" b="1">
                <a:solidFill>
                  <a:srgbClr val="FFFFFF"/>
                </a:solidFill>
              </a:rPr>
            </a:br>
            <a:br>
              <a:rPr lang="nl-BE" sz="2400" b="1">
                <a:solidFill>
                  <a:srgbClr val="FFFFFF"/>
                </a:solidFill>
              </a:rPr>
            </a:br>
            <a:r>
              <a:rPr lang="nl-BE" sz="2400" b="1">
                <a:solidFill>
                  <a:srgbClr val="FFFFFF"/>
                </a:solidFill>
              </a:rPr>
              <a:t>Aan te passen aan jouw school </a:t>
            </a:r>
          </a:p>
          <a:p>
            <a:pPr algn="ctr"/>
            <a:r>
              <a:rPr lang="nl-BE" sz="2400" b="1">
                <a:solidFill>
                  <a:srgbClr val="FFFFFF"/>
                </a:solidFill>
              </a:rPr>
              <a:t>en de resultaten van jullie audits.</a:t>
            </a:r>
          </a:p>
          <a:p>
            <a:pPr algn="ctr"/>
            <a:endParaRPr lang="nl-BE" sz="2400" b="1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72A4D4-5127-DC16-75BA-B9462AD4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1514" y="0"/>
            <a:ext cx="1958169" cy="20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53FC5738-2058-488F-9B7C-4A2FAF8CA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913296"/>
              </p:ext>
            </p:extLst>
          </p:nvPr>
        </p:nvGraphicFramePr>
        <p:xfrm>
          <a:off x="332509" y="1375371"/>
          <a:ext cx="8153943" cy="520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Infrarood thermometer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C451E55-E6CF-66E9-AE71-12F34E797C4E}"/>
              </a:ext>
            </a:extLst>
          </p:cNvPr>
          <p:cNvSpPr/>
          <p:nvPr/>
        </p:nvSpPr>
        <p:spPr>
          <a:xfrm>
            <a:off x="904125" y="2486346"/>
            <a:ext cx="1890445" cy="2178121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7B2038C-965F-66CF-19CA-5C8D002D1A57}"/>
              </a:ext>
            </a:extLst>
          </p:cNvPr>
          <p:cNvSpPr/>
          <p:nvPr/>
        </p:nvSpPr>
        <p:spPr>
          <a:xfrm>
            <a:off x="2794570" y="1878806"/>
            <a:ext cx="3811713" cy="1450245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Theorieles</a:t>
            </a:r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60FB39E-63F3-628B-B78B-8E7E1FFC3FB6}"/>
              </a:ext>
            </a:extLst>
          </p:cNvPr>
          <p:cNvSpPr/>
          <p:nvPr/>
        </p:nvSpPr>
        <p:spPr>
          <a:xfrm>
            <a:off x="2794569" y="3329051"/>
            <a:ext cx="3811713" cy="882521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Praktijkles</a:t>
            </a:r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A394CBE-98F6-ED05-03D6-2E7B3C8851E2}"/>
              </a:ext>
            </a:extLst>
          </p:cNvPr>
          <p:cNvSpPr/>
          <p:nvPr/>
        </p:nvSpPr>
        <p:spPr>
          <a:xfrm>
            <a:off x="6606282" y="2474637"/>
            <a:ext cx="256855" cy="2178121"/>
          </a:xfrm>
          <a:prstGeom prst="rect">
            <a:avLst/>
          </a:prstGeom>
          <a:solidFill>
            <a:srgbClr val="92D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2BC418A-C14F-7153-994C-A3E75BF9B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73" y="-1"/>
            <a:ext cx="2407227" cy="2286000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234A4233-7E05-A3DC-CE11-F333B48106E2}"/>
              </a:ext>
            </a:extLst>
          </p:cNvPr>
          <p:cNvSpPr/>
          <p:nvPr/>
        </p:nvSpPr>
        <p:spPr>
          <a:xfrm>
            <a:off x="4253501" y="3215812"/>
            <a:ext cx="493159" cy="20383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B0BD4A1-F461-A485-6EC7-C20FBB8F9E44}"/>
              </a:ext>
            </a:extLst>
          </p:cNvPr>
          <p:cNvSpPr/>
          <p:nvPr/>
        </p:nvSpPr>
        <p:spPr>
          <a:xfrm>
            <a:off x="2640457" y="3203825"/>
            <a:ext cx="544530" cy="19229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705256-5BC7-0C78-A70A-63AE39FB1E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Infrarood thermometer</a:t>
            </a:r>
          </a:p>
        </p:txBody>
      </p:sp>
      <p:graphicFrame>
        <p:nvGraphicFramePr>
          <p:cNvPr id="20" name="Grafiek 19">
            <a:extLst>
              <a:ext uri="{FF2B5EF4-FFF2-40B4-BE49-F238E27FC236}">
                <a16:creationId xmlns:a16="http://schemas.microsoft.com/office/drawing/2014/main" id="{DCE9A0BD-6446-D8AA-C28B-1C54665B4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208250"/>
              </p:ext>
            </p:extLst>
          </p:nvPr>
        </p:nvGraphicFramePr>
        <p:xfrm>
          <a:off x="225878" y="1603825"/>
          <a:ext cx="7541379" cy="506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B1F7B2D4-5151-D391-B88E-40F1D60C18D0}"/>
              </a:ext>
            </a:extLst>
          </p:cNvPr>
          <p:cNvSpPr/>
          <p:nvPr/>
        </p:nvSpPr>
        <p:spPr>
          <a:xfrm>
            <a:off x="2383603" y="2065106"/>
            <a:ext cx="4489808" cy="3071973"/>
          </a:xfrm>
          <a:prstGeom prst="rect">
            <a:avLst/>
          </a:prstGeom>
          <a:solidFill>
            <a:srgbClr val="28AF8A">
              <a:alpha val="784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Verwarmde ruimtes</a:t>
            </a:r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212B187-DA5F-7D46-3237-659C01CBC1C4}"/>
              </a:ext>
            </a:extLst>
          </p:cNvPr>
          <p:cNvSpPr/>
          <p:nvPr/>
        </p:nvSpPr>
        <p:spPr>
          <a:xfrm>
            <a:off x="2383603" y="3595954"/>
            <a:ext cx="308225" cy="10890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286A318-107D-EC13-2C5E-10954EF159CE}"/>
              </a:ext>
            </a:extLst>
          </p:cNvPr>
          <p:cNvSpPr/>
          <p:nvPr/>
        </p:nvSpPr>
        <p:spPr>
          <a:xfrm>
            <a:off x="4991527" y="3632441"/>
            <a:ext cx="513709" cy="10890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C17157B5-8EFF-DC61-6647-47EBD9DC2E2A}"/>
              </a:ext>
            </a:extLst>
          </p:cNvPr>
          <p:cNvSpPr/>
          <p:nvPr/>
        </p:nvSpPr>
        <p:spPr>
          <a:xfrm>
            <a:off x="6246690" y="2506893"/>
            <a:ext cx="513709" cy="14794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DE64E6B5-E84E-7BA0-4916-109184D80238}"/>
              </a:ext>
            </a:extLst>
          </p:cNvPr>
          <p:cNvSpPr/>
          <p:nvPr/>
        </p:nvSpPr>
        <p:spPr>
          <a:xfrm>
            <a:off x="3164440" y="2635845"/>
            <a:ext cx="308225" cy="23779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587C905-FB1D-F6BA-E43F-3B7A7708DB4F}"/>
              </a:ext>
            </a:extLst>
          </p:cNvPr>
          <p:cNvSpPr/>
          <p:nvPr/>
        </p:nvSpPr>
        <p:spPr>
          <a:xfrm>
            <a:off x="3738080" y="3595953"/>
            <a:ext cx="414394" cy="10890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35906F-589A-FC15-1B08-D2FF9233F6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0C52-3104-060C-295A-01A424D2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B633CE-50D5-6E01-D446-A9F0850F3859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EABD66-A4C3-ABA6-1D31-37CB0773144C}"/>
              </a:ext>
            </a:extLst>
          </p:cNvPr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1895CE"/>
                </a:solidFill>
              </a:rPr>
              <a:t>V</a:t>
            </a:r>
            <a:r>
              <a:rPr lang="nl-BE" sz="4400" err="1">
                <a:solidFill>
                  <a:srgbClr val="1895CE"/>
                </a:solidFill>
              </a:rPr>
              <a:t>erwarming</a:t>
            </a:r>
            <a:endParaRPr lang="nl-BE" sz="4400">
              <a:solidFill>
                <a:srgbClr val="1895CE"/>
              </a:solidFill>
            </a:endParaRP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D3795BB5-FCE5-9B55-9941-53338238C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911616"/>
              </p:ext>
            </p:extLst>
          </p:nvPr>
        </p:nvGraphicFramePr>
        <p:xfrm>
          <a:off x="11759" y="1603824"/>
          <a:ext cx="4572000" cy="417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E909FD2B-934D-6735-12D3-447798455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816946"/>
              </p:ext>
            </p:extLst>
          </p:nvPr>
        </p:nvGraphicFramePr>
        <p:xfrm>
          <a:off x="4479541" y="1645939"/>
          <a:ext cx="4977820" cy="412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28F108BB-9232-0922-0EE2-E8AE85D15D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0C52-3104-060C-295A-01A424D2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B633CE-50D5-6E01-D446-A9F0850F3859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EABD66-A4C3-ABA6-1D31-37CB0773144C}"/>
              </a:ext>
            </a:extLst>
          </p:cNvPr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1895CE"/>
                </a:solidFill>
              </a:rPr>
              <a:t>V</a:t>
            </a:r>
            <a:r>
              <a:rPr lang="nl-BE" sz="4400">
                <a:solidFill>
                  <a:srgbClr val="1895CE"/>
                </a:solidFill>
              </a:rPr>
              <a:t>erwarming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83057C4A-352F-115C-306C-637B2A9F2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098"/>
              </p:ext>
            </p:extLst>
          </p:nvPr>
        </p:nvGraphicFramePr>
        <p:xfrm>
          <a:off x="-231168" y="1519380"/>
          <a:ext cx="5018925" cy="366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4AA1DFF1-5FA1-E6F5-2804-1B3610B2B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99114"/>
              </p:ext>
            </p:extLst>
          </p:nvPr>
        </p:nvGraphicFramePr>
        <p:xfrm>
          <a:off x="4340832" y="1541138"/>
          <a:ext cx="5296327" cy="356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C791C12D-878A-1890-39BE-556D65F71C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0C52-3104-060C-295A-01A424D2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B633CE-50D5-6E01-D446-A9F0850F3859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EABD66-A4C3-ABA6-1D31-37CB0773144C}"/>
              </a:ext>
            </a:extLst>
          </p:cNvPr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1895CE"/>
                </a:solidFill>
              </a:rPr>
              <a:t>V</a:t>
            </a:r>
            <a:r>
              <a:rPr lang="nl-BE" sz="4400" err="1">
                <a:solidFill>
                  <a:srgbClr val="1895CE"/>
                </a:solidFill>
              </a:rPr>
              <a:t>erlichting</a:t>
            </a:r>
            <a:endParaRPr lang="nl-BE" sz="4400">
              <a:solidFill>
                <a:srgbClr val="1895CE"/>
              </a:solidFill>
            </a:endParaRP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DD954445-01F0-F8C5-7731-DB4065445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382843"/>
              </p:ext>
            </p:extLst>
          </p:nvPr>
        </p:nvGraphicFramePr>
        <p:xfrm>
          <a:off x="-580491" y="1851916"/>
          <a:ext cx="6385390" cy="389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93C492E6-A638-2873-792D-397F124CC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714380"/>
              </p:ext>
            </p:extLst>
          </p:nvPr>
        </p:nvGraphicFramePr>
        <p:xfrm>
          <a:off x="4676142" y="434314"/>
          <a:ext cx="4135349" cy="336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1D2D66FD-DCB0-D041-4DD1-620EB7C2A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95552"/>
              </p:ext>
            </p:extLst>
          </p:nvPr>
        </p:nvGraphicFramePr>
        <p:xfrm>
          <a:off x="3985013" y="3698697"/>
          <a:ext cx="4371654" cy="315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4D89F79C-2126-CEC2-4495-AF2A8AA1FA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6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F0C52-3104-060C-295A-01A424D2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B633CE-50D5-6E01-D446-A9F0850F3859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EABD66-A4C3-ABA6-1D31-37CB0773144C}"/>
              </a:ext>
            </a:extLst>
          </p:cNvPr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1895CE"/>
                </a:solidFill>
              </a:rPr>
              <a:t>V</a:t>
            </a:r>
            <a:r>
              <a:rPr lang="nl-BE" sz="4400" err="1">
                <a:solidFill>
                  <a:srgbClr val="1895CE"/>
                </a:solidFill>
              </a:rPr>
              <a:t>erlichting</a:t>
            </a:r>
            <a:endParaRPr lang="nl-BE" sz="4400">
              <a:solidFill>
                <a:srgbClr val="1895CE"/>
              </a:solidFill>
            </a:endParaRP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BA3B8156-3289-9259-A9D6-C9E509783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426916"/>
              </p:ext>
            </p:extLst>
          </p:nvPr>
        </p:nvGraphicFramePr>
        <p:xfrm>
          <a:off x="-888714" y="1603825"/>
          <a:ext cx="6395662" cy="410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2B162F23-75DE-52D7-18BA-20B98E42A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452918"/>
              </p:ext>
            </p:extLst>
          </p:nvPr>
        </p:nvGraphicFramePr>
        <p:xfrm>
          <a:off x="3657599" y="1390423"/>
          <a:ext cx="5465619" cy="423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1D7B7E4C-1712-3DF8-FF4F-BFD21F9829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97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Luxmeter (lichten uit of </a:t>
            </a:r>
            <a:r>
              <a:rPr lang="nl-BE" sz="4400">
                <a:solidFill>
                  <a:srgbClr val="C00000"/>
                </a:solidFill>
              </a:rPr>
              <a:t>aan</a:t>
            </a:r>
            <a:r>
              <a:rPr lang="nl-BE" sz="4400">
                <a:solidFill>
                  <a:srgbClr val="1895CE"/>
                </a:solidFill>
              </a:rPr>
              <a:t>)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55A30CBB-C32B-9B69-E0A3-E6620D5C0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70474"/>
              </p:ext>
            </p:extLst>
          </p:nvPr>
        </p:nvGraphicFramePr>
        <p:xfrm>
          <a:off x="225877" y="1357471"/>
          <a:ext cx="7682903" cy="530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al 12">
            <a:extLst>
              <a:ext uri="{FF2B5EF4-FFF2-40B4-BE49-F238E27FC236}">
                <a16:creationId xmlns:a16="http://schemas.microsoft.com/office/drawing/2014/main" id="{65F31203-C0C4-9A4B-3E02-62137A06315C}"/>
              </a:ext>
            </a:extLst>
          </p:cNvPr>
          <p:cNvSpPr/>
          <p:nvPr/>
        </p:nvSpPr>
        <p:spPr>
          <a:xfrm rot="18787389">
            <a:off x="1443737" y="5254266"/>
            <a:ext cx="1204329" cy="314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12FBA96-B31E-F1C1-B082-B8B7627DF716}"/>
              </a:ext>
            </a:extLst>
          </p:cNvPr>
          <p:cNvSpPr/>
          <p:nvPr/>
        </p:nvSpPr>
        <p:spPr>
          <a:xfrm rot="18787389">
            <a:off x="5952668" y="5187196"/>
            <a:ext cx="730362" cy="207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A2646881-DAB3-001A-E282-4C4C61043045}"/>
              </a:ext>
            </a:extLst>
          </p:cNvPr>
          <p:cNvSpPr/>
          <p:nvPr/>
        </p:nvSpPr>
        <p:spPr>
          <a:xfrm rot="18787389">
            <a:off x="1808942" y="5372161"/>
            <a:ext cx="2002211" cy="565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9022464-9D6C-0311-2805-64C34D572086}"/>
              </a:ext>
            </a:extLst>
          </p:cNvPr>
          <p:cNvSpPr/>
          <p:nvPr/>
        </p:nvSpPr>
        <p:spPr>
          <a:xfrm rot="18787389">
            <a:off x="2778686" y="5481472"/>
            <a:ext cx="1549618" cy="237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83F7826-1CD3-7435-4B69-99FA22C2883E}"/>
              </a:ext>
            </a:extLst>
          </p:cNvPr>
          <p:cNvSpPr txBox="1"/>
          <p:nvPr/>
        </p:nvSpPr>
        <p:spPr>
          <a:xfrm>
            <a:off x="332509" y="1371159"/>
            <a:ext cx="149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KLASLOKALEN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B30FD7-FC7A-1E27-F931-529AB65C45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Luxmeter (lichten uit of </a:t>
            </a:r>
            <a:r>
              <a:rPr lang="nl-BE" sz="4400">
                <a:solidFill>
                  <a:srgbClr val="C00000"/>
                </a:solidFill>
              </a:rPr>
              <a:t>aan</a:t>
            </a:r>
            <a:r>
              <a:rPr lang="nl-BE" sz="4400">
                <a:solidFill>
                  <a:srgbClr val="1895CE"/>
                </a:solidFill>
              </a:rPr>
              <a:t>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5F31203-C0C4-9A4B-3E02-62137A06315C}"/>
              </a:ext>
            </a:extLst>
          </p:cNvPr>
          <p:cNvSpPr/>
          <p:nvPr/>
        </p:nvSpPr>
        <p:spPr>
          <a:xfrm rot="18787389">
            <a:off x="1443737" y="5254266"/>
            <a:ext cx="1204329" cy="314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12FBA96-B31E-F1C1-B082-B8B7627DF716}"/>
              </a:ext>
            </a:extLst>
          </p:cNvPr>
          <p:cNvSpPr/>
          <p:nvPr/>
        </p:nvSpPr>
        <p:spPr>
          <a:xfrm rot="18787389">
            <a:off x="5952668" y="5187196"/>
            <a:ext cx="730362" cy="207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A2646881-DAB3-001A-E282-4C4C61043045}"/>
              </a:ext>
            </a:extLst>
          </p:cNvPr>
          <p:cNvSpPr/>
          <p:nvPr/>
        </p:nvSpPr>
        <p:spPr>
          <a:xfrm rot="18787389">
            <a:off x="1808942" y="5372161"/>
            <a:ext cx="2002211" cy="565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9022464-9D6C-0311-2805-64C34D572086}"/>
              </a:ext>
            </a:extLst>
          </p:cNvPr>
          <p:cNvSpPr/>
          <p:nvPr/>
        </p:nvSpPr>
        <p:spPr>
          <a:xfrm rot="18787389">
            <a:off x="2778686" y="5481472"/>
            <a:ext cx="1549618" cy="237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5800F1-D048-15AC-703B-FBAA31CF80A1}"/>
              </a:ext>
            </a:extLst>
          </p:cNvPr>
          <p:cNvSpPr txBox="1"/>
          <p:nvPr/>
        </p:nvSpPr>
        <p:spPr>
          <a:xfrm>
            <a:off x="332509" y="1371159"/>
            <a:ext cx="78906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Zijn er bij deze TL-lampen reflectoren die het licht naar beneden reflecteren?: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Lokaal 119: Ja én 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D5: ik weet het 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Studielokaal: Nee – we weten het niet</a:t>
            </a:r>
          </a:p>
          <a:p>
            <a:endParaRPr lang="nl-NL"/>
          </a:p>
          <a:p>
            <a:r>
              <a:rPr lang="nl-NL"/>
              <a:t>Zijn de muren donker of licht?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Lokaal 116: donker én licht?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r>
              <a:rPr lang="nl-NL"/>
              <a:t>Hangen er dingen tegen of voor het raam waardoor het daglicht niet binnenkomt?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D5: nee/ja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Studielokaal: nee/ja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Lokaal 116: nee/ja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C56803-60AD-E3F9-AF97-E8904AE12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090"/>
          <a:stretch/>
        </p:blipFill>
        <p:spPr>
          <a:xfrm>
            <a:off x="268411" y="4864532"/>
            <a:ext cx="7681626" cy="16925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68D957-260A-B7FF-9976-68F3C714A3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Luxmeter (lichten uit of </a:t>
            </a:r>
            <a:r>
              <a:rPr lang="nl-BE" sz="4400">
                <a:solidFill>
                  <a:srgbClr val="C00000"/>
                </a:solidFill>
              </a:rPr>
              <a:t>aan</a:t>
            </a:r>
            <a:r>
              <a:rPr lang="nl-BE" sz="4400">
                <a:solidFill>
                  <a:srgbClr val="1895CE"/>
                </a:solidFill>
              </a:rPr>
              <a:t>)</a:t>
            </a:r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2806549D-9D37-411E-147A-B55CB37F4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207660"/>
              </p:ext>
            </p:extLst>
          </p:nvPr>
        </p:nvGraphicFramePr>
        <p:xfrm>
          <a:off x="708917" y="1726058"/>
          <a:ext cx="6606283" cy="362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2ED86722-79EE-C41B-2FBC-0597BB845D14}"/>
              </a:ext>
            </a:extLst>
          </p:cNvPr>
          <p:cNvSpPr txBox="1"/>
          <p:nvPr/>
        </p:nvSpPr>
        <p:spPr>
          <a:xfrm>
            <a:off x="332509" y="137115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GANGEN</a:t>
            </a: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73360E1-7287-5A37-3827-AFF61BA97504}"/>
              </a:ext>
            </a:extLst>
          </p:cNvPr>
          <p:cNvSpPr/>
          <p:nvPr/>
        </p:nvSpPr>
        <p:spPr>
          <a:xfrm>
            <a:off x="1150706" y="2260315"/>
            <a:ext cx="6020656" cy="1890445"/>
          </a:xfrm>
          <a:prstGeom prst="rect">
            <a:avLst/>
          </a:prstGeom>
          <a:solidFill>
            <a:srgbClr val="28AF8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5E2889-4E37-122D-B20E-E7574F0F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7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Debietzakjes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C2FEBFD7-B639-B44C-04BD-F739FE194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64880"/>
              </p:ext>
            </p:extLst>
          </p:nvPr>
        </p:nvGraphicFramePr>
        <p:xfrm>
          <a:off x="493160" y="1357471"/>
          <a:ext cx="6364840" cy="497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al 6">
            <a:extLst>
              <a:ext uri="{FF2B5EF4-FFF2-40B4-BE49-F238E27FC236}">
                <a16:creationId xmlns:a16="http://schemas.microsoft.com/office/drawing/2014/main" id="{AA112354-981B-85D0-4225-FF52E82BEA89}"/>
              </a:ext>
            </a:extLst>
          </p:cNvPr>
          <p:cNvSpPr/>
          <p:nvPr/>
        </p:nvSpPr>
        <p:spPr>
          <a:xfrm>
            <a:off x="2116476" y="2054831"/>
            <a:ext cx="369870" cy="1374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E40C910-6120-EED3-1B85-41051241F391}"/>
              </a:ext>
            </a:extLst>
          </p:cNvPr>
          <p:cNvSpPr/>
          <p:nvPr/>
        </p:nvSpPr>
        <p:spPr>
          <a:xfrm>
            <a:off x="2641869" y="2054831"/>
            <a:ext cx="369870" cy="1374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2843EAC1-39C5-F7BE-18A0-21332151C7E5}"/>
              </a:ext>
            </a:extLst>
          </p:cNvPr>
          <p:cNvSpPr/>
          <p:nvPr/>
        </p:nvSpPr>
        <p:spPr>
          <a:xfrm>
            <a:off x="3270470" y="2118766"/>
            <a:ext cx="369870" cy="1374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028AD3E-8377-2F4B-0774-A31EE803FEAE}"/>
              </a:ext>
            </a:extLst>
          </p:cNvPr>
          <p:cNvSpPr/>
          <p:nvPr/>
        </p:nvSpPr>
        <p:spPr>
          <a:xfrm>
            <a:off x="6124974" y="3051425"/>
            <a:ext cx="369870" cy="507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28AF8E59-6C4B-3894-8D02-EC6F86E70564}"/>
              </a:ext>
            </a:extLst>
          </p:cNvPr>
          <p:cNvSpPr/>
          <p:nvPr/>
        </p:nvSpPr>
        <p:spPr>
          <a:xfrm>
            <a:off x="6393041" y="3051425"/>
            <a:ext cx="369870" cy="507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BA9844E-11DB-245D-8F68-302503582BB6}"/>
              </a:ext>
            </a:extLst>
          </p:cNvPr>
          <p:cNvSpPr/>
          <p:nvPr/>
        </p:nvSpPr>
        <p:spPr>
          <a:xfrm>
            <a:off x="2383138" y="3075001"/>
            <a:ext cx="369870" cy="507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B6D95F7-7F38-1C2A-CA39-2E06C8AD2F0D}"/>
              </a:ext>
            </a:extLst>
          </p:cNvPr>
          <p:cNvSpPr/>
          <p:nvPr/>
        </p:nvSpPr>
        <p:spPr>
          <a:xfrm>
            <a:off x="3810858" y="3091088"/>
            <a:ext cx="369870" cy="507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FD777EF-0863-61B2-F617-438F6D96F973}"/>
              </a:ext>
            </a:extLst>
          </p:cNvPr>
          <p:cNvSpPr txBox="1"/>
          <p:nvPr/>
        </p:nvSpPr>
        <p:spPr>
          <a:xfrm>
            <a:off x="7213858" y="1371159"/>
            <a:ext cx="15560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Lekkende kranen? </a:t>
            </a:r>
          </a:p>
          <a:p>
            <a:pPr marL="285750" indent="-285750">
              <a:buFontTx/>
              <a:buChar char="-"/>
            </a:pPr>
            <a:r>
              <a:rPr lang="nl-NL"/>
              <a:t>Lokaal 112</a:t>
            </a:r>
          </a:p>
          <a:p>
            <a:pPr marL="285750" indent="-285750">
              <a:buFontTx/>
              <a:buChar char="-"/>
            </a:pPr>
            <a:r>
              <a:rPr lang="nl-NL"/>
              <a:t>Lokaal 113</a:t>
            </a:r>
          </a:p>
          <a:p>
            <a:pPr marL="285750" indent="-285750">
              <a:buFontTx/>
              <a:buChar char="-"/>
            </a:pPr>
            <a:r>
              <a:rPr lang="nl-NL"/>
              <a:t>Toiletten gelijkvloers jongens</a:t>
            </a:r>
          </a:p>
          <a:p>
            <a:pPr marL="285750" indent="-285750">
              <a:buFontTx/>
              <a:buChar char="-"/>
            </a:pPr>
            <a:endParaRPr lang="nl-NL"/>
          </a:p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7B525C-B672-38B0-C82E-4163F8570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C9F201F-DD12-1EA0-23E6-D42244F1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0" b="430"/>
          <a:stretch/>
        </p:blipFill>
        <p:spPr>
          <a:xfrm>
            <a:off x="2545935" y="506512"/>
            <a:ext cx="4058559" cy="4313027"/>
          </a:xfrm>
          <a:prstGeom prst="rect">
            <a:avLst/>
          </a:prstGeom>
        </p:spPr>
      </p:pic>
      <p:sp>
        <p:nvSpPr>
          <p:cNvPr id="5" name="Tekstvak 1">
            <a:extLst>
              <a:ext uri="{FF2B5EF4-FFF2-40B4-BE49-F238E27FC236}">
                <a16:creationId xmlns:a16="http://schemas.microsoft.com/office/drawing/2014/main" id="{60ABA338-C4D0-5E8E-6833-C811587AF794}"/>
              </a:ext>
            </a:extLst>
          </p:cNvPr>
          <p:cNvSpPr/>
          <p:nvPr/>
        </p:nvSpPr>
        <p:spPr>
          <a:xfrm>
            <a:off x="2085375" y="5062225"/>
            <a:ext cx="8811042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nl-BE" sz="4400" spc="-1" dirty="0">
                <a:solidFill>
                  <a:srgbClr val="1895CE"/>
                </a:solidFill>
                <a:latin typeface="Calibri"/>
              </a:rPr>
              <a:t>Energie-audit School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52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/>
          <p:cNvSpPr txBox="1"/>
          <p:nvPr/>
        </p:nvSpPr>
        <p:spPr>
          <a:xfrm>
            <a:off x="332509" y="526473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rgbClr val="1895CE"/>
                </a:solidFill>
              </a:rPr>
              <a:t>Wattmeter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7412D050-91BD-2328-459C-92CF6D0CA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614308"/>
              </p:ext>
            </p:extLst>
          </p:nvPr>
        </p:nvGraphicFramePr>
        <p:xfrm>
          <a:off x="-97606" y="1357470"/>
          <a:ext cx="5748375" cy="550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2E74D24C-342F-218B-A94B-7E73E142A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420403"/>
              </p:ext>
            </p:extLst>
          </p:nvPr>
        </p:nvGraphicFramePr>
        <p:xfrm>
          <a:off x="4089267" y="526473"/>
          <a:ext cx="57483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C7933526-3E18-22E9-B209-6F149E804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21087"/>
              </p:ext>
            </p:extLst>
          </p:nvPr>
        </p:nvGraphicFramePr>
        <p:xfrm>
          <a:off x="4341841" y="34297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09B503D1-3507-BDA4-69F9-161B640EE7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1">
            <a:extLst>
              <a:ext uri="{FF2B5EF4-FFF2-40B4-BE49-F238E27FC236}">
                <a16:creationId xmlns:a16="http://schemas.microsoft.com/office/drawing/2014/main" id="{C0B3A969-4110-F86E-9895-DC36330E0879}"/>
              </a:ext>
            </a:extLst>
          </p:cNvPr>
          <p:cNvSpPr/>
          <p:nvPr/>
        </p:nvSpPr>
        <p:spPr>
          <a:xfrm>
            <a:off x="340796" y="526320"/>
            <a:ext cx="8811042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b="0" strike="noStrike" spc="-1">
                <a:solidFill>
                  <a:srgbClr val="1895CE"/>
                </a:solidFill>
                <a:latin typeface="Calibri"/>
              </a:rPr>
              <a:t>Wat is onderzocht door de expert?</a:t>
            </a:r>
            <a:endParaRPr lang="nl-NL" sz="4400" b="0" strike="noStrike" spc="-1">
              <a:solidFill>
                <a:srgbClr val="1895CE"/>
              </a:solidFill>
              <a:latin typeface="Calibri"/>
            </a:endParaRPr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1D404CA3-61ED-BB13-DB24-E060565D750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10840" y="1353960"/>
            <a:ext cx="3748680" cy="5225040"/>
          </a:xfrm>
          <a:prstGeom prst="rect">
            <a:avLst/>
          </a:prstGeom>
          <a:ln w="0">
            <a:noFill/>
          </a:ln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3C7A7612-C936-7A5E-CCDA-BEFA5474960F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D1973B-AF04-131C-7F69-8E523AFF1C99}"/>
              </a:ext>
            </a:extLst>
          </p:cNvPr>
          <p:cNvSpPr txBox="1"/>
          <p:nvPr/>
        </p:nvSpPr>
        <p:spPr>
          <a:xfrm rot="1292996">
            <a:off x="3440570" y="4005428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>
                <a:solidFill>
                  <a:srgbClr val="FFFF00"/>
                </a:solidFill>
              </a:rPr>
              <a:t>°1971</a:t>
            </a:r>
            <a:endParaRPr lang="nl-BE" sz="1400" b="1">
              <a:solidFill>
                <a:srgbClr val="FFFF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0E7C86-A8E6-DE15-6043-DE27A9BCFC14}"/>
              </a:ext>
            </a:extLst>
          </p:cNvPr>
          <p:cNvSpPr txBox="1"/>
          <p:nvPr/>
        </p:nvSpPr>
        <p:spPr>
          <a:xfrm rot="1292996">
            <a:off x="2395342" y="4280714"/>
            <a:ext cx="15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rgbClr val="FFFF00"/>
                </a:solidFill>
              </a:rPr>
              <a:t>Hoofdgebouw</a:t>
            </a:r>
            <a:endParaRPr lang="nl-BE" b="1">
              <a:solidFill>
                <a:srgbClr val="FFFF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9A7B313-4C2E-C655-F195-105B7A22ABEF}"/>
              </a:ext>
            </a:extLst>
          </p:cNvPr>
          <p:cNvSpPr txBox="1"/>
          <p:nvPr/>
        </p:nvSpPr>
        <p:spPr>
          <a:xfrm rot="1292996">
            <a:off x="2664518" y="2708909"/>
            <a:ext cx="995785" cy="584775"/>
          </a:xfrm>
          <a:prstGeom prst="rect">
            <a:avLst/>
          </a:prstGeom>
          <a:solidFill>
            <a:srgbClr val="FFFFFF">
              <a:alpha val="21961"/>
            </a:srgbClr>
          </a:solidFill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rgbClr val="E8880A"/>
                </a:solidFill>
              </a:rPr>
              <a:t>Sporthal</a:t>
            </a:r>
          </a:p>
          <a:p>
            <a:pPr algn="ctr"/>
            <a:r>
              <a:rPr lang="nl-NL" sz="1400" b="1">
                <a:solidFill>
                  <a:srgbClr val="E8880A"/>
                </a:solidFill>
              </a:rPr>
              <a:t>°1983</a:t>
            </a:r>
            <a:endParaRPr lang="nl-BE" sz="1400" b="1">
              <a:solidFill>
                <a:srgbClr val="E8880A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47C0ACA-344E-CE97-94DA-DAD32AA471FA}"/>
              </a:ext>
            </a:extLst>
          </p:cNvPr>
          <p:cNvSpPr txBox="1"/>
          <p:nvPr/>
        </p:nvSpPr>
        <p:spPr>
          <a:xfrm rot="20969951">
            <a:off x="1677023" y="2228948"/>
            <a:ext cx="1463991" cy="369332"/>
          </a:xfrm>
          <a:prstGeom prst="rect">
            <a:avLst/>
          </a:prstGeom>
          <a:solidFill>
            <a:srgbClr val="FFFFFF">
              <a:alpha val="21961"/>
            </a:srgbClr>
          </a:solidFill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Refter     </a:t>
            </a:r>
            <a:r>
              <a:rPr lang="nl-NL" sz="1400" b="1">
                <a:solidFill>
                  <a:schemeClr val="bg1"/>
                </a:solidFill>
              </a:rPr>
              <a:t>°1963</a:t>
            </a:r>
            <a:endParaRPr lang="nl-BE" sz="1400" b="1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F5C513C-3311-ECB1-B07A-DAF61A1B2E3E}"/>
              </a:ext>
            </a:extLst>
          </p:cNvPr>
          <p:cNvSpPr txBox="1"/>
          <p:nvPr/>
        </p:nvSpPr>
        <p:spPr>
          <a:xfrm>
            <a:off x="4433777" y="1378121"/>
            <a:ext cx="4368691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nl-BE" sz="2800" b="1"/>
              <a:t>Bouwschil</a:t>
            </a:r>
            <a:r>
              <a:rPr lang="nl-BE" sz="2800"/>
              <a:t>: muren, ramen, daken, vloeren</a:t>
            </a:r>
          </a:p>
          <a:p>
            <a:pPr marL="514350" indent="-514350">
              <a:buAutoNum type="arabicPeriod"/>
            </a:pPr>
            <a:r>
              <a:rPr lang="nl-BE" sz="2800" b="1"/>
              <a:t>Technieken</a:t>
            </a:r>
            <a:r>
              <a:rPr lang="nl-BE" sz="2800"/>
              <a:t>: stookplaats, verwarmingskringen en luchtgroepen, regeling</a:t>
            </a:r>
          </a:p>
          <a:p>
            <a:pPr marL="514350" indent="-514350">
              <a:buAutoNum type="arabicPeriod"/>
            </a:pPr>
            <a:r>
              <a:rPr lang="nl-BE" sz="2800" b="1"/>
              <a:t>Meetcampagne</a:t>
            </a:r>
            <a:r>
              <a:rPr lang="nl-BE" sz="2800"/>
              <a:t>: temperaturen + gebruik van lokalen</a:t>
            </a:r>
          </a:p>
          <a:p>
            <a:pPr marL="514350" indent="-514350">
              <a:buAutoNum type="arabicPeriod"/>
            </a:pPr>
            <a:r>
              <a:rPr lang="nl-BE" sz="2800" b="1"/>
              <a:t>Verbruiksanalyse: </a:t>
            </a:r>
            <a:r>
              <a:rPr lang="nl-BE" sz="2800"/>
              <a:t>hoeveel elektriciteit en gas?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030775-F598-3EF8-207B-810D470F62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E52B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b="0" strike="noStrike" spc="-1">
                <a:solidFill>
                  <a:srgbClr val="E52B51"/>
                </a:solidFill>
                <a:latin typeface="Calibri"/>
              </a:rPr>
              <a:t>1. Bouwschil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kstvak 7"/>
          <p:cNvSpPr/>
          <p:nvPr/>
        </p:nvSpPr>
        <p:spPr>
          <a:xfrm>
            <a:off x="365040" y="1378080"/>
            <a:ext cx="5750752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indent="-457200" defTabSz="457200">
              <a:lnSpc>
                <a:spcPct val="100000"/>
              </a:lnSpc>
              <a:buSzPct val="100017"/>
              <a:buFont typeface="Wingdings" panose="05000000000000000000" pitchFamily="2" charset="2"/>
              <a:buChar char="§"/>
            </a:pPr>
            <a:r>
              <a:rPr lang="nl-BE" sz="2400" b="0" strike="noStrike" spc="-1">
                <a:solidFill>
                  <a:schemeClr val="dk1"/>
                </a:solidFill>
                <a:latin typeface="Calibri"/>
              </a:rPr>
              <a:t>Bij de oude, aluminium ramen is de isolatiewaarde beperkt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  <a:p>
            <a:pPr marL="457200" indent="-457200" defTabSz="457200">
              <a:lnSpc>
                <a:spcPct val="100000"/>
              </a:lnSpc>
              <a:buSzPct val="100017"/>
              <a:buFont typeface="Wingdings" panose="05000000000000000000" pitchFamily="2" charset="2"/>
              <a:buChar char="§"/>
            </a:pPr>
            <a:r>
              <a:rPr lang="nl-NL" sz="2400" b="0" strike="noStrike" spc="-1">
                <a:solidFill>
                  <a:schemeClr val="dk1"/>
                </a:solidFill>
                <a:latin typeface="Calibri"/>
              </a:rPr>
              <a:t>Er gaat daardoor veel warmte verloren en er komt condens op de ramen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Afbeelding 2"/>
          <p:cNvPicPr/>
          <p:nvPr/>
        </p:nvPicPr>
        <p:blipFill>
          <a:blip r:embed="rId2"/>
          <a:stretch/>
        </p:blipFill>
        <p:spPr>
          <a:xfrm>
            <a:off x="3201480" y="3087720"/>
            <a:ext cx="2699280" cy="3636720"/>
          </a:xfrm>
          <a:prstGeom prst="rect">
            <a:avLst/>
          </a:prstGeom>
          <a:ln w="0">
            <a:noFill/>
          </a:ln>
        </p:spPr>
      </p:pic>
      <p:pic>
        <p:nvPicPr>
          <p:cNvPr id="140" name="Afbeelding 3"/>
          <p:cNvPicPr/>
          <p:nvPr/>
        </p:nvPicPr>
        <p:blipFill>
          <a:blip r:embed="rId3"/>
          <a:stretch/>
        </p:blipFill>
        <p:spPr>
          <a:xfrm>
            <a:off x="225720" y="3087720"/>
            <a:ext cx="2886120" cy="3636720"/>
          </a:xfrm>
          <a:prstGeom prst="rect">
            <a:avLst/>
          </a:prstGeom>
          <a:ln w="0"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3A8C6A-3B9C-7123-FB21-DF2F4C676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5" t="22805" r="14372" b="15189"/>
          <a:stretch/>
        </p:blipFill>
        <p:spPr>
          <a:xfrm rot="20370334">
            <a:off x="6156532" y="908878"/>
            <a:ext cx="2778115" cy="2158429"/>
          </a:xfrm>
          <a:prstGeom prst="ellipse">
            <a:avLst/>
          </a:prstGeom>
        </p:spPr>
      </p:pic>
      <p:sp>
        <p:nvSpPr>
          <p:cNvPr id="6" name="Tekstvak 7">
            <a:extLst>
              <a:ext uri="{FF2B5EF4-FFF2-40B4-BE49-F238E27FC236}">
                <a16:creationId xmlns:a16="http://schemas.microsoft.com/office/drawing/2014/main" id="{E1C05D78-A7E3-0220-8571-1542C696F564}"/>
              </a:ext>
            </a:extLst>
          </p:cNvPr>
          <p:cNvSpPr/>
          <p:nvPr/>
        </p:nvSpPr>
        <p:spPr>
          <a:xfrm>
            <a:off x="5900760" y="3485332"/>
            <a:ext cx="324324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SzPct val="100017"/>
              <a:buFont typeface="Wingdings" panose="05000000000000000000" pitchFamily="2" charset="2"/>
              <a:buChar char="ü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Overal dubbel glas</a:t>
            </a:r>
          </a:p>
          <a:p>
            <a:pPr marL="342900" indent="-342900" defTabSz="457200">
              <a:lnSpc>
                <a:spcPct val="100000"/>
              </a:lnSpc>
              <a:buSzPct val="100017"/>
              <a:buFont typeface="Wingdings" panose="05000000000000000000" pitchFamily="2" charset="2"/>
              <a:buChar char="ü"/>
            </a:pPr>
            <a:r>
              <a:rPr lang="nl-NL" sz="2400" spc="-1">
                <a:solidFill>
                  <a:srgbClr val="000000"/>
                </a:solidFill>
                <a:latin typeface="Calibri"/>
              </a:rPr>
              <a:t>Ramen worden binnenkort vervangen</a:t>
            </a:r>
            <a:endParaRPr lang="nl-NL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AD8C69-38DD-1A2B-A3FC-A697D1278B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8"/>
          <p:cNvSpPr/>
          <p:nvPr/>
        </p:nvSpPr>
        <p:spPr>
          <a:xfrm>
            <a:off x="0" y="0"/>
            <a:ext cx="9167040" cy="279720"/>
          </a:xfrm>
          <a:prstGeom prst="rect">
            <a:avLst/>
          </a:prstGeom>
          <a:solidFill>
            <a:srgbClr val="E52B5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Tekstvak 1"/>
          <p:cNvSpPr/>
          <p:nvPr/>
        </p:nvSpPr>
        <p:spPr>
          <a:xfrm>
            <a:off x="332640" y="526320"/>
            <a:ext cx="843696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nl-BE" sz="4400" b="0" strike="noStrike" spc="-1">
                <a:solidFill>
                  <a:srgbClr val="E52B51"/>
                </a:solidFill>
                <a:latin typeface="Calibri"/>
              </a:rPr>
              <a:t>1. Bouwschil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kstvak 7"/>
          <p:cNvSpPr/>
          <p:nvPr/>
        </p:nvSpPr>
        <p:spPr>
          <a:xfrm>
            <a:off x="365040" y="1378080"/>
            <a:ext cx="5750752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indent="-457200" defTabSz="457200">
              <a:lnSpc>
                <a:spcPct val="100000"/>
              </a:lnSpc>
              <a:buSzPct val="100017"/>
              <a:buFont typeface="Wingdings" panose="05000000000000000000" pitchFamily="2" charset="2"/>
              <a:buChar char="§"/>
            </a:pPr>
            <a:r>
              <a:rPr lang="nl-NL" sz="2400" b="0" strike="noStrike" spc="-1">
                <a:solidFill>
                  <a:schemeClr val="dk1"/>
                </a:solidFill>
                <a:latin typeface="Calibri"/>
              </a:rPr>
              <a:t>Soms gaat onnodig warmte verloren</a:t>
            </a:r>
          </a:p>
          <a:p>
            <a:pPr marL="914400" lvl="1" indent="-457200">
              <a:buSzPct val="100017"/>
              <a:buFont typeface="Wingdings" panose="05000000000000000000" pitchFamily="2" charset="2"/>
              <a:buChar char="§"/>
            </a:pPr>
            <a:r>
              <a:rPr lang="nl-NL" sz="2400" spc="-1">
                <a:solidFill>
                  <a:schemeClr val="dk1"/>
                </a:solidFill>
                <a:latin typeface="Calibri"/>
              </a:rPr>
              <a:t>Raam sportzaal permanent open</a:t>
            </a:r>
          </a:p>
          <a:p>
            <a:pPr marL="914400" lvl="1" indent="-457200">
              <a:buSzPct val="100017"/>
              <a:buFont typeface="Wingdings" panose="05000000000000000000" pitchFamily="2" charset="2"/>
              <a:buChar char="§"/>
            </a:pPr>
            <a:r>
              <a:rPr lang="nl-NL" sz="2400" b="0" strike="noStrike" spc="-1">
                <a:solidFill>
                  <a:schemeClr val="dk1"/>
                </a:solidFill>
                <a:latin typeface="Calibri"/>
              </a:rPr>
              <a:t>Deur containerklas sluit niet goed</a:t>
            </a:r>
          </a:p>
          <a:p>
            <a:pPr marL="914400" lvl="1" indent="-457200">
              <a:buSzPct val="100017"/>
              <a:buFont typeface="Wingdings" panose="05000000000000000000" pitchFamily="2" charset="2"/>
              <a:buChar char="§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‘Hoofdingang’ containerblok C staat vaak open</a:t>
            </a:r>
          </a:p>
        </p:txBody>
      </p:sp>
      <p:sp>
        <p:nvSpPr>
          <p:cNvPr id="6" name="Tekstvak 7">
            <a:extLst>
              <a:ext uri="{FF2B5EF4-FFF2-40B4-BE49-F238E27FC236}">
                <a16:creationId xmlns:a16="http://schemas.microsoft.com/office/drawing/2014/main" id="{E1C05D78-A7E3-0220-8571-1542C696F564}"/>
              </a:ext>
            </a:extLst>
          </p:cNvPr>
          <p:cNvSpPr/>
          <p:nvPr/>
        </p:nvSpPr>
        <p:spPr>
          <a:xfrm>
            <a:off x="332640" y="3475395"/>
            <a:ext cx="87789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SzPct val="100017"/>
              <a:buFont typeface="Wingdings" panose="05000000000000000000" pitchFamily="2" charset="2"/>
              <a:buChar char="ü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Relatief eenvoudig op te lossen!</a:t>
            </a: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2C2BD6CB-5E80-2573-3258-15456A3F4EF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48736" y="0"/>
            <a:ext cx="3218303" cy="3595955"/>
          </a:xfrm>
          <a:prstGeom prst="rect">
            <a:avLst/>
          </a:prstGeom>
          <a:ln w="0">
            <a:noFill/>
          </a:ln>
        </p:spPr>
      </p:pic>
      <p:pic>
        <p:nvPicPr>
          <p:cNvPr id="3" name="Afbeelding 5">
            <a:extLst>
              <a:ext uri="{FF2B5EF4-FFF2-40B4-BE49-F238E27FC236}">
                <a16:creationId xmlns:a16="http://schemas.microsoft.com/office/drawing/2014/main" id="{F0DB2AD5-C8A9-5233-CABC-A74F14221E9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948376" y="3595955"/>
            <a:ext cx="3218303" cy="2178121"/>
          </a:xfrm>
          <a:prstGeom prst="rect">
            <a:avLst/>
          </a:prstGeom>
          <a:ln w="0"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BF15BA-087F-826F-75B6-E141749FAE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D9BE-E739-088D-7832-AF27012D9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88AEA-3073-EB9B-BC89-FE3F91C583D6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9A4B05F-2650-6FA4-8338-05B16EC4495C}"/>
              </a:ext>
            </a:extLst>
          </p:cNvPr>
          <p:cNvSpPr txBox="1"/>
          <p:nvPr/>
        </p:nvSpPr>
        <p:spPr>
          <a:xfrm>
            <a:off x="365050" y="466102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1895CE"/>
                </a:solidFill>
              </a:rPr>
              <a:t>2. Technieken </a:t>
            </a:r>
            <a:endParaRPr lang="nl-BE" sz="4400">
              <a:solidFill>
                <a:srgbClr val="1895CE"/>
              </a:solidFill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7FA6C736-A8E0-47DD-3D67-5B7307E4855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156280" y="280118"/>
            <a:ext cx="3987720" cy="3746160"/>
          </a:xfrm>
          <a:prstGeom prst="rect">
            <a:avLst/>
          </a:prstGeom>
          <a:ln w="0"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950879B-11A6-9DE3-2998-0651F7614B12}"/>
              </a:ext>
            </a:extLst>
          </p:cNvPr>
          <p:cNvSpPr txBox="1"/>
          <p:nvPr/>
        </p:nvSpPr>
        <p:spPr>
          <a:xfrm>
            <a:off x="365050" y="1378121"/>
            <a:ext cx="479123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Verwarming: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/>
              <a:t>Centrale stookplaats: ok! Goed geïsoleerde leidingen en kleppen, regeling via gebouwbeheersysteem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/>
              <a:t>Stookplaats sportzaal: ketel in orde, maar rest verouderd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/>
              <a:t>Water in kelder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/>
              <a:t>Soms leidingen niet geïsoleerd</a:t>
            </a:r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A458F064-62BE-9884-CFFC-30E4F0F24B5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168038" y="3770616"/>
            <a:ext cx="3987721" cy="3087384"/>
          </a:xfrm>
          <a:prstGeom prst="rect">
            <a:avLst/>
          </a:prstGeom>
          <a:ln w="0"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078D194-D3D3-D73F-8DED-F43DFF12D0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D9BE-E739-088D-7832-AF27012D9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88AEA-3073-EB9B-BC89-FE3F91C583D6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9A4B05F-2650-6FA4-8338-05B16EC4495C}"/>
              </a:ext>
            </a:extLst>
          </p:cNvPr>
          <p:cNvSpPr txBox="1"/>
          <p:nvPr/>
        </p:nvSpPr>
        <p:spPr>
          <a:xfrm>
            <a:off x="365050" y="466102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1895CE"/>
                </a:solidFill>
              </a:rPr>
              <a:t>2. Technieken </a:t>
            </a:r>
            <a:endParaRPr lang="nl-BE" sz="4400">
              <a:solidFill>
                <a:srgbClr val="1895CE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950879B-11A6-9DE3-2998-0651F7614B12}"/>
              </a:ext>
            </a:extLst>
          </p:cNvPr>
          <p:cNvSpPr txBox="1"/>
          <p:nvPr/>
        </p:nvSpPr>
        <p:spPr>
          <a:xfrm>
            <a:off x="365050" y="1378121"/>
            <a:ext cx="47912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Verwarming: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/>
              <a:t>Handmatige thermostaatkranen</a:t>
            </a:r>
          </a:p>
          <a:p>
            <a:endParaRPr lang="nl-BE" sz="2800"/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F88360CE-421E-9660-63D4-B0DA37A830F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10386" y="406987"/>
            <a:ext cx="3009862" cy="2675260"/>
          </a:xfrm>
          <a:prstGeom prst="rect">
            <a:avLst/>
          </a:prstGeom>
          <a:ln w="0">
            <a:noFill/>
          </a:ln>
        </p:spPr>
      </p:pic>
      <p:pic>
        <p:nvPicPr>
          <p:cNvPr id="7" name="Afbeelding 2">
            <a:extLst>
              <a:ext uri="{FF2B5EF4-FFF2-40B4-BE49-F238E27FC236}">
                <a16:creationId xmlns:a16="http://schemas.microsoft.com/office/drawing/2014/main" id="{114A43C6-40F4-1B67-21A5-00D4B0A6895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2740" y="2314080"/>
            <a:ext cx="7265177" cy="4445809"/>
          </a:xfrm>
          <a:prstGeom prst="rect">
            <a:avLst/>
          </a:prstGeom>
          <a:ln w="0"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FEAF5BB-0CB7-3F5A-3CE6-AEC2853703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D9BE-E739-088D-7832-AF27012D9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588AEA-3073-EB9B-BC89-FE3F91C583D6}"/>
              </a:ext>
            </a:extLst>
          </p:cNvPr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9A4B05F-2650-6FA4-8338-05B16EC4495C}"/>
              </a:ext>
            </a:extLst>
          </p:cNvPr>
          <p:cNvSpPr txBox="1"/>
          <p:nvPr/>
        </p:nvSpPr>
        <p:spPr>
          <a:xfrm>
            <a:off x="365050" y="466102"/>
            <a:ext cx="843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1895CE"/>
                </a:solidFill>
              </a:rPr>
              <a:t>2. Technieken </a:t>
            </a:r>
            <a:endParaRPr lang="nl-BE" sz="4400">
              <a:solidFill>
                <a:srgbClr val="1895CE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950879B-11A6-9DE3-2998-0651F7614B12}"/>
              </a:ext>
            </a:extLst>
          </p:cNvPr>
          <p:cNvSpPr txBox="1"/>
          <p:nvPr/>
        </p:nvSpPr>
        <p:spPr>
          <a:xfrm>
            <a:off x="365050" y="1378121"/>
            <a:ext cx="479123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Verlichting: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800" err="1"/>
              <a:t>Relighting</a:t>
            </a:r>
            <a:r>
              <a:rPr lang="nl-NL" sz="2800"/>
              <a:t> project: TL lampen vervangen door LED (verbruik : 2)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800"/>
              <a:t>Bewegingsdetectie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/>
              <a:t>Op sommige plaatsen nog TL lampen</a:t>
            </a:r>
          </a:p>
          <a:p>
            <a:endParaRPr lang="nl-BE" sz="2800"/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501A6733-95C8-262D-3E2F-C1383350275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16508" y="1297099"/>
            <a:ext cx="2685960" cy="1540800"/>
          </a:xfrm>
          <a:prstGeom prst="rect">
            <a:avLst/>
          </a:prstGeom>
          <a:ln w="0">
            <a:noFill/>
          </a:ln>
        </p:spPr>
      </p:pic>
      <p:pic>
        <p:nvPicPr>
          <p:cNvPr id="6" name="Afbeelding 3">
            <a:extLst>
              <a:ext uri="{FF2B5EF4-FFF2-40B4-BE49-F238E27FC236}">
                <a16:creationId xmlns:a16="http://schemas.microsoft.com/office/drawing/2014/main" id="{CEC133CB-D28E-CA32-D095-81872859C15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042950" y="2934701"/>
            <a:ext cx="2736000" cy="2626200"/>
          </a:xfrm>
          <a:prstGeom prst="rect">
            <a:avLst/>
          </a:prstGeom>
          <a:ln w="0"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939D44D-0AEA-D242-5A83-98E412FCCCC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299215" y="4524461"/>
            <a:ext cx="2300400" cy="1036440"/>
          </a:xfrm>
          <a:prstGeom prst="rect">
            <a:avLst/>
          </a:prstGeom>
          <a:ln w="0"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B8898D-3702-3E67-E416-EF79BAA1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97702" y="5796893"/>
            <a:ext cx="935665" cy="1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sjabloon oktober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8f9afa-f230-44a3-9cde-3eaa8193b008">
      <Terms xmlns="http://schemas.microsoft.com/office/infopath/2007/PartnerControls"/>
    </lcf76f155ced4ddcb4097134ff3c332f>
    <TaxCatchAll xmlns="ab79bae5-3954-4fc6-b5c7-a632e027fd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46F5D616E9043B26D0CC5DE6AD2DC" ma:contentTypeVersion="" ma:contentTypeDescription="Create a new document." ma:contentTypeScope="" ma:versionID="885ba0a368f83073e48fd49ee8ce4953">
  <xsd:schema xmlns:xsd="http://www.w3.org/2001/XMLSchema" xmlns:xs="http://www.w3.org/2001/XMLSchema" xmlns:p="http://schemas.microsoft.com/office/2006/metadata/properties" xmlns:ns2="188f9afa-f230-44a3-9cde-3eaa8193b008" xmlns:ns3="ab79bae5-3954-4fc6-b5c7-a632e027fd35" targetNamespace="http://schemas.microsoft.com/office/2006/metadata/properties" ma:root="true" ma:fieldsID="02aa1b7637b0b807c80903be440c5715" ns2:_="" ns3:_="">
    <xsd:import namespace="188f9afa-f230-44a3-9cde-3eaa8193b008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f9afa-f230-44a3-9cde-3eaa8193b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88FB73-474E-4EFD-AF7B-CA20A519B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BFFA9-D6E2-4F43-B46F-FC8FAB171CA1}">
  <ds:schemaRefs>
    <ds:schemaRef ds:uri="188f9afa-f230-44a3-9cde-3eaa8193b008"/>
    <ds:schemaRef ds:uri="ab79bae5-3954-4fc6-b5c7-a632e027fd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5E7F31-322D-4ED2-B1D4-BC8DA5054C92}">
  <ds:schemaRefs>
    <ds:schemaRef ds:uri="188f9afa-f230-44a3-9cde-3eaa8193b008"/>
    <ds:schemaRef ds:uri="ab79bae5-3954-4fc6-b5c7-a632e027fd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PPT-sjabloon_20151008</Template>
  <TotalTime>0</TotalTime>
  <Words>927</Words>
  <Application>Microsoft Office PowerPoint</Application>
  <PresentationFormat>On-screen Show (4:3)</PresentationFormat>
  <Paragraphs>195</Paragraphs>
  <Slides>30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PPT sjabloon oktober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Ine Van de Weghe | GoodPlanet Belgium</dc:creator>
  <cp:lastModifiedBy>Marieke Tijskens | GoodPlanet Belgium</cp:lastModifiedBy>
  <cp:revision>19</cp:revision>
  <dcterms:created xsi:type="dcterms:W3CDTF">2024-02-27T14:14:55Z</dcterms:created>
  <dcterms:modified xsi:type="dcterms:W3CDTF">2024-10-16T08:30:13Z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0x0101005D646F5D616E9043B26D0CC5DE6AD2DC</vt:lpwstr>
  </property>
  <property fmtid="{D5CDD505-2E9C-101B-9397-08002B2CF9AE}" pid="3" name="MediaServiceImageTags">
    <vt:lpwstr/>
  </property>
</Properties>
</file>