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08" r:id="rId6"/>
    <p:sldMasterId id="2147483720" r:id="rId7"/>
    <p:sldMasterId id="2147483732" r:id="rId8"/>
    <p:sldMasterId id="2147483756" r:id="rId9"/>
    <p:sldMasterId id="2147483768" r:id="rId10"/>
    <p:sldMasterId id="2147483804" r:id="rId11"/>
  </p:sldMasterIdLst>
  <p:notesMasterIdLst>
    <p:notesMasterId r:id="rId56"/>
  </p:notesMasterIdLst>
  <p:sldIdLst>
    <p:sldId id="354" r:id="rId12"/>
    <p:sldId id="355" r:id="rId13"/>
    <p:sldId id="367" r:id="rId14"/>
    <p:sldId id="257" r:id="rId15"/>
    <p:sldId id="370" r:id="rId16"/>
    <p:sldId id="371" r:id="rId17"/>
    <p:sldId id="258" r:id="rId18"/>
    <p:sldId id="259" r:id="rId19"/>
    <p:sldId id="347" r:id="rId20"/>
    <p:sldId id="262" r:id="rId21"/>
    <p:sldId id="263" r:id="rId22"/>
    <p:sldId id="261" r:id="rId23"/>
    <p:sldId id="279" r:id="rId24"/>
    <p:sldId id="280" r:id="rId25"/>
    <p:sldId id="267" r:id="rId26"/>
    <p:sldId id="349" r:id="rId27"/>
    <p:sldId id="269" r:id="rId28"/>
    <p:sldId id="361" r:id="rId29"/>
    <p:sldId id="272" r:id="rId30"/>
    <p:sldId id="273" r:id="rId31"/>
    <p:sldId id="340" r:id="rId32"/>
    <p:sldId id="344" r:id="rId33"/>
    <p:sldId id="372" r:id="rId34"/>
    <p:sldId id="276" r:id="rId35"/>
    <p:sldId id="356" r:id="rId36"/>
    <p:sldId id="331" r:id="rId37"/>
    <p:sldId id="281" r:id="rId38"/>
    <p:sldId id="359" r:id="rId39"/>
    <p:sldId id="283" r:id="rId40"/>
    <p:sldId id="369" r:id="rId41"/>
    <p:sldId id="271" r:id="rId42"/>
    <p:sldId id="357" r:id="rId43"/>
    <p:sldId id="358" r:id="rId44"/>
    <p:sldId id="330" r:id="rId45"/>
    <p:sldId id="351" r:id="rId46"/>
    <p:sldId id="288" r:id="rId47"/>
    <p:sldId id="373" r:id="rId48"/>
    <p:sldId id="290" r:id="rId49"/>
    <p:sldId id="341" r:id="rId50"/>
    <p:sldId id="342" r:id="rId51"/>
    <p:sldId id="345" r:id="rId52"/>
    <p:sldId id="360" r:id="rId53"/>
    <p:sldId id="368" r:id="rId54"/>
    <p:sldId id="332" r:id="rId55"/>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B6E78A6-5C51-466F-9C83-B5710799832C}">
          <p14:sldIdLst>
            <p14:sldId id="354"/>
            <p14:sldId id="355"/>
            <p14:sldId id="367"/>
          </p14:sldIdLst>
        </p14:section>
        <p14:section name="1 Energie" id="{CA6D65CD-8148-4E15-9A8C-9F30A7D4C19C}">
          <p14:sldIdLst>
            <p14:sldId id="257"/>
            <p14:sldId id="370"/>
            <p14:sldId id="371"/>
          </p14:sldIdLst>
        </p14:section>
        <p14:section name="2 Bronnen" id="{2972235D-3BE1-4B64-B7EC-3AFF169255AC}">
          <p14:sldIdLst>
            <p14:sldId id="258"/>
            <p14:sldId id="259"/>
            <p14:sldId id="347"/>
            <p14:sldId id="262"/>
            <p14:sldId id="263"/>
            <p14:sldId id="261"/>
            <p14:sldId id="279"/>
            <p14:sldId id="280"/>
          </p14:sldIdLst>
        </p14:section>
        <p14:section name="3 Verbruik belgie" id="{1272247F-3422-440B-951E-7EF05A41FE8D}">
          <p14:sldIdLst>
            <p14:sldId id="267"/>
            <p14:sldId id="349"/>
            <p14:sldId id="269"/>
            <p14:sldId id="361"/>
          </p14:sldIdLst>
        </p14:section>
        <p14:section name="4 Persoonlijk verbruik" id="{B286E4CB-1A5A-4476-9B55-F1B5D821E9BB}">
          <p14:sldIdLst>
            <p14:sldId id="272"/>
            <p14:sldId id="273"/>
            <p14:sldId id="340"/>
            <p14:sldId id="344"/>
            <p14:sldId id="372"/>
            <p14:sldId id="276"/>
            <p14:sldId id="356"/>
            <p14:sldId id="331"/>
          </p14:sldIdLst>
        </p14:section>
        <p14:section name="5 Klimaat" id="{665E7967-3B97-443F-A0B6-18E6EF912D4C}">
          <p14:sldIdLst>
            <p14:sldId id="281"/>
            <p14:sldId id="359"/>
            <p14:sldId id="283"/>
            <p14:sldId id="369"/>
            <p14:sldId id="271"/>
            <p14:sldId id="357"/>
            <p14:sldId id="358"/>
            <p14:sldId id="330"/>
          </p14:sldIdLst>
        </p14:section>
        <p14:section name="6 Oplossingen" id="{CEC86CFE-F7E6-4AA9-88FA-F66ED7347155}">
          <p14:sldIdLst>
            <p14:sldId id="351"/>
            <p14:sldId id="288"/>
            <p14:sldId id="373"/>
            <p14:sldId id="290"/>
            <p14:sldId id="341"/>
            <p14:sldId id="342"/>
            <p14:sldId id="345"/>
          </p14:sldIdLst>
        </p14:section>
        <p14:section name="Einde van het spel" id="{045D5AA1-FF3B-4B9C-9AAE-69A2FFADE16B}">
          <p14:sldIdLst>
            <p14:sldId id="360"/>
            <p14:sldId id="368"/>
          </p14:sldIdLst>
        </p14:section>
        <p14:section name="Objectenkaarten" id="{1476FED2-B370-46B1-8CFA-CF77F1C2CE18}">
          <p14:sldIdLst>
            <p14:sldId id="3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7B2C1D-24BA-0722-F5D2-1D4BAFCE646D}" name="Sophie Jadin | GoodPlanet Belgium" initials="SJ" userId="S::s.jadin@goodplanet.be::63d2a1ef-e367-431b-9d0b-b6f467fc71e5" providerId="AD"/>
  <p188:author id="{4FC7F148-C4E7-8F73-F381-7CCD754C229C}" name="Marieke Tijskens | GoodPlanet Belgium" initials="MT" userId="S::m.tijskens@goodplanet.be::24f1f648-765a-43e9-9ee6-6eebb13e755e" providerId="AD"/>
  <p188:author id="{AD332D4B-637E-AD8F-8DF6-87BE962AF283}" name="Théophile Lienhardt | GoodPlanet Belgium" initials="TB" userId="S::t.lienhardt@goodplanet.be::27ac4b98-486f-427b-8106-12b89ec49724" providerId="AD"/>
  <p188:author id="{399B8462-A7B2-3E24-F5E4-5A6D6883B5D2}" name="Elke De Coninck | GoodPlanet Belgium" initials="ED" userId="S::e.deconinck@goodplanet.be::fe133c80-637f-437e-bf99-2b97a4ba1629" providerId="AD"/>
  <p188:author id="{B4080E8F-7611-8D11-3B51-2CA4335D8146}" name="Katrijn Van Huffel | GoodPlanet Belgium" initials="KB" userId="S::k.vanhuffel@goodplanet.be::8b9955b0-7733-4155-acff-3848fea3f12c" providerId="AD"/>
  <p188:author id="{C0841EE0-02E4-8D89-1AC2-3B1587FF958D}" name="Ine Van de Weghe | GoodPlanet Belgium" initials="IB" userId="S::i.vandeweghe@goodplanet.be::1fa1ede1-4d90-4616-8403-db8db86a24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8860D"/>
    <a:srgbClr val="9EC83E"/>
    <a:srgbClr val="E72C52"/>
    <a:srgbClr val="1895CE"/>
    <a:srgbClr val="238ABF"/>
    <a:srgbClr val="E52B51"/>
    <a:srgbClr val="43B999"/>
    <a:srgbClr val="AFCA15"/>
    <a:srgbClr val="70D3F7"/>
    <a:srgbClr val="DF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8AEF5-9257-4F28-8267-480D591163EF}" v="1" dt="2024-10-10T07:04:37.47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639" autoAdjust="0"/>
  </p:normalViewPr>
  <p:slideViewPr>
    <p:cSldViewPr snapToGrid="0">
      <p:cViewPr varScale="1">
        <p:scale>
          <a:sx n="46" d="100"/>
          <a:sy n="46" d="100"/>
        </p:scale>
        <p:origin x="104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oodplanetbelgium.sharepoint.com/proj/GES/SharedDocs/02.%20Planning%20&amp;%20coaching/01.%20Workshop/01.%20Workshop%201/Berekening%20quizvraag%20tv.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Verbruik huishoudens in België, 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FB06-42C4-B0BB-DC1B335F5B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06-42C4-B0BB-DC1B335F5B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B06-42C4-B0BB-DC1B335F5B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FB06-42C4-B0BB-DC1B335F5BCF}"/>
              </c:ext>
            </c:extLst>
          </c:dPt>
          <c:dLbls>
            <c:dLbl>
              <c:idx val="0"/>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76BCF3CA-2BBC-4205-9D9C-73C7E1762ADD}" type="CATEGORYNAME">
                      <a:rPr lang="en-US" sz="1600" b="1">
                        <a:solidFill>
                          <a:srgbClr val="DF5327"/>
                        </a:solidFill>
                      </a:rPr>
                      <a:pPr>
                        <a:defRPr/>
                      </a:pPr>
                      <a:t>[CATEGORY NAME]</a:t>
                    </a:fld>
                    <a:r>
                      <a:rPr lang="en-US" sz="1600" b="1" baseline="0">
                        <a:solidFill>
                          <a:srgbClr val="DF5327"/>
                        </a:solidFill>
                      </a:rPr>
                      <a:t>
</a:t>
                    </a:r>
                    <a:fld id="{E6465A53-36BD-40D7-AAB0-ABCD1D3CD723}" type="PERCENTAGE">
                      <a:rPr lang="en-US" sz="1600" b="1" baseline="0">
                        <a:solidFill>
                          <a:srgbClr val="DF5327"/>
                        </a:solidFill>
                      </a:rPr>
                      <a:pPr>
                        <a:defRPr/>
                      </a:pPr>
                      <a:t>[PERCENTAGE]</a:t>
                    </a:fld>
                    <a:endParaRPr lang="en-US" sz="1600" b="1" baseline="0">
                      <a:solidFill>
                        <a:srgbClr val="DF5327"/>
                      </a:solidFill>
                    </a:endParaRPr>
                  </a:p>
                </c:rich>
              </c:tx>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9374433445725956"/>
                      <c:h val="0.1985457677165354"/>
                    </c:manualLayout>
                  </c15:layout>
                  <c15:dlblFieldTable/>
                  <c15:showDataLabelsRange val="0"/>
                </c:ext>
                <c:ext xmlns:c16="http://schemas.microsoft.com/office/drawing/2014/chart" uri="{C3380CC4-5D6E-409C-BE32-E72D297353CC}">
                  <c16:uniqueId val="{00000004-FB06-42C4-B0BB-DC1B335F5BCF}"/>
                </c:ext>
              </c:extLst>
            </c:dLbl>
            <c:dLbl>
              <c:idx val="1"/>
              <c:layout>
                <c:manualLayout>
                  <c:x val="4.0398966363891675E-2"/>
                  <c:y val="0.12500000000000006"/>
                </c:manualLayout>
              </c:layout>
              <c:tx>
                <c:rich>
                  <a:bodyPr/>
                  <a:lstStyle/>
                  <a:p>
                    <a:fld id="{078BAA51-D589-4C2B-88F0-D02C64109417}" type="CATEGORYNAME">
                      <a:rPr lang="en-US" sz="1600" b="1">
                        <a:solidFill>
                          <a:srgbClr val="A6B727"/>
                        </a:solidFill>
                      </a:rPr>
                      <a:pPr/>
                      <a:t>[CATEGORY NAME]</a:t>
                    </a:fld>
                    <a:r>
                      <a:rPr lang="en-US" sz="1600" b="1" baseline="0">
                        <a:solidFill>
                          <a:srgbClr val="A6B727"/>
                        </a:solidFill>
                      </a:rPr>
                      <a:t>
</a:t>
                    </a:r>
                    <a:fld id="{8C65D8C0-F286-495B-B828-1D0B7D04D786}" type="PERCENTAGE">
                      <a:rPr lang="en-US" sz="1600" b="1" baseline="0">
                        <a:solidFill>
                          <a:srgbClr val="A6B727"/>
                        </a:solidFill>
                      </a:rPr>
                      <a:pPr/>
                      <a:t>[PERCENTAGE]</a:t>
                    </a:fld>
                    <a:endParaRPr lang="en-US" sz="1600" b="1" baseline="0">
                      <a:solidFill>
                        <a:srgbClr val="A6B727"/>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8064242091675973"/>
                      <c:h val="0.14777288385826773"/>
                    </c:manualLayout>
                  </c15:layout>
                  <c15:dlblFieldTable/>
                  <c15:showDataLabelsRange val="0"/>
                </c:ext>
                <c:ext xmlns:c16="http://schemas.microsoft.com/office/drawing/2014/chart" uri="{C3380CC4-5D6E-409C-BE32-E72D297353CC}">
                  <c16:uniqueId val="{00000003-FB06-42C4-B0BB-DC1B335F5BCF}"/>
                </c:ext>
              </c:extLst>
            </c:dLbl>
            <c:dLbl>
              <c:idx val="2"/>
              <c:layout>
                <c:manualLayout>
                  <c:x val="-1.6722344661638251E-2"/>
                  <c:y val="9.2187623031496108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5CD6B195-F33C-419B-B27B-E027D8294C80}" type="CATEGORYNAME">
                      <a:rPr lang="en-US" sz="1600" b="1">
                        <a:solidFill>
                          <a:srgbClr val="FE9E00"/>
                        </a:solidFill>
                      </a:rPr>
                      <a:pPr>
                        <a:defRPr/>
                      </a:pPr>
                      <a:t>[CATEGORY NAME]</a:t>
                    </a:fld>
                    <a:r>
                      <a:rPr lang="en-US" sz="1600" b="1" baseline="0">
                        <a:solidFill>
                          <a:srgbClr val="FE9E00"/>
                        </a:solidFill>
                      </a:rPr>
                      <a:t>
</a:t>
                    </a:r>
                    <a:fld id="{92255244-29E6-4590-8A18-3291E25175C6}" type="PERCENTAGE">
                      <a:rPr lang="en-US" sz="1600" b="1" baseline="0">
                        <a:solidFill>
                          <a:srgbClr val="FE9E00"/>
                        </a:solidFill>
                      </a:rPr>
                      <a:pPr>
                        <a:defRPr/>
                      </a:pPr>
                      <a:t>[PERCENTAGE]</a:t>
                    </a:fld>
                    <a:endParaRPr lang="en-US" sz="1600" b="1" baseline="0">
                      <a:solidFill>
                        <a:srgbClr val="FE9E00"/>
                      </a:solidFill>
                    </a:endParaRPr>
                  </a:p>
                </c:rich>
              </c:tx>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890651739565202"/>
                      <c:h val="0.14854576771653544"/>
                    </c:manualLayout>
                  </c15:layout>
                  <c15:dlblFieldTable/>
                  <c15:showDataLabelsRange val="0"/>
                </c:ext>
                <c:ext xmlns:c16="http://schemas.microsoft.com/office/drawing/2014/chart" uri="{C3380CC4-5D6E-409C-BE32-E72D297353CC}">
                  <c16:uniqueId val="{00000002-FB06-42C4-B0BB-DC1B335F5BCF}"/>
                </c:ext>
              </c:extLst>
            </c:dLbl>
            <c:dLbl>
              <c:idx val="3"/>
              <c:layout>
                <c:manualLayout>
                  <c:x val="6.0632976673080659E-2"/>
                  <c:y val="0"/>
                </c:manualLayout>
              </c:layout>
              <c:tx>
                <c:rich>
                  <a:bodyPr/>
                  <a:lstStyle/>
                  <a:p>
                    <a:fld id="{DF08E0AC-2050-460D-A0B9-9F195B199D79}" type="CATEGORYNAME">
                      <a:rPr lang="en-US" sz="1600" b="1">
                        <a:solidFill>
                          <a:srgbClr val="418AB3"/>
                        </a:solidFill>
                      </a:rPr>
                      <a:pPr/>
                      <a:t>[CATEGORY NAME]</a:t>
                    </a:fld>
                    <a:r>
                      <a:rPr lang="en-US" sz="1600" b="1" baseline="0">
                        <a:solidFill>
                          <a:srgbClr val="418AB3"/>
                        </a:solidFill>
                      </a:rPr>
                      <a:t>
</a:t>
                    </a:r>
                    <a:fld id="{2E5952FF-634F-45F5-9378-0DBA0BFEC3A3}" type="PERCENTAGE">
                      <a:rPr lang="en-US" sz="1600" b="1" baseline="0">
                        <a:solidFill>
                          <a:srgbClr val="418AB3"/>
                        </a:solidFill>
                      </a:rPr>
                      <a:pPr/>
                      <a:t>[PERCENTAGE]</a:t>
                    </a:fld>
                    <a:endParaRPr lang="en-US" sz="1600" b="1" baseline="0">
                      <a:solidFill>
                        <a:srgbClr val="418AB3"/>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9185941601049864"/>
                      <c:h val="0.19387499999999999"/>
                    </c:manualLayout>
                  </c15:layout>
                  <c15:dlblFieldTable/>
                  <c15:showDataLabelsRange val="0"/>
                </c:ext>
                <c:ext xmlns:c16="http://schemas.microsoft.com/office/drawing/2014/chart" uri="{C3380CC4-5D6E-409C-BE32-E72D297353CC}">
                  <c16:uniqueId val="{00000001-FB06-42C4-B0BB-DC1B335F5BCF}"/>
                </c:ext>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Blad1!$A$2:$A$5</c:f>
              <c:strCache>
                <c:ptCount val="4"/>
                <c:pt idx="0">
                  <c:v>Verwarming</c:v>
                </c:pt>
                <c:pt idx="1">
                  <c:v>Verwarming van water</c:v>
                </c:pt>
                <c:pt idx="2">
                  <c:v>Koken</c:v>
                </c:pt>
                <c:pt idx="3">
                  <c:v>Verlichting &amp; elektrische toestellen</c:v>
                </c:pt>
              </c:strCache>
            </c:strRef>
          </c:cat>
          <c:val>
            <c:numRef>
              <c:f>Blad1!$B$2:$B$5</c:f>
              <c:numCache>
                <c:formatCode>General</c:formatCode>
                <c:ptCount val="4"/>
                <c:pt idx="0">
                  <c:v>73</c:v>
                </c:pt>
                <c:pt idx="1">
                  <c:v>12</c:v>
                </c:pt>
                <c:pt idx="2">
                  <c:v>2</c:v>
                </c:pt>
                <c:pt idx="3">
                  <c:v>13</c:v>
                </c:pt>
              </c:numCache>
            </c:numRef>
          </c:val>
          <c:extLst>
            <c:ext xmlns:c16="http://schemas.microsoft.com/office/drawing/2014/chart" uri="{C3380CC4-5D6E-409C-BE32-E72D297353CC}">
              <c16:uniqueId val="{00000000-FB06-42C4-B0BB-DC1B335F5BCF}"/>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dirty="0" err="1"/>
              <a:t>Electriciteitsverbruik</a:t>
            </a:r>
            <a:r>
              <a:rPr lang="nl-BE" dirty="0"/>
              <a:t> televisie in Wh (in 2 uur, versus</a:t>
            </a:r>
            <a:r>
              <a:rPr lang="nl-BE" baseline="0" dirty="0"/>
              <a:t> sluipverbruik in 22 uur)</a:t>
            </a:r>
            <a:endParaRPr lang="nl-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0"/>
          <c:tx>
            <c:v>Sluipverbruik minimum</c:v>
          </c:tx>
          <c:spPr>
            <a:ln w="12700" cap="rnd">
              <a:solidFill>
                <a:schemeClr val="bg1">
                  <a:lumMod val="75000"/>
                </a:schemeClr>
              </a:solidFill>
              <a:prstDash val="sysDot"/>
              <a:round/>
            </a:ln>
            <a:effectLst/>
          </c:spPr>
          <c:marker>
            <c:symbol val="none"/>
          </c:marker>
          <c:val>
            <c:numRef>
              <c:f>Blad1!$Q$3:$Q$9</c:f>
              <c:numCache>
                <c:formatCode>General</c:formatCode>
                <c:ptCount val="7"/>
                <c:pt idx="0">
                  <c:v>11</c:v>
                </c:pt>
                <c:pt idx="1">
                  <c:v>11</c:v>
                </c:pt>
                <c:pt idx="2">
                  <c:v>11</c:v>
                </c:pt>
                <c:pt idx="3">
                  <c:v>11</c:v>
                </c:pt>
                <c:pt idx="4">
                  <c:v>11</c:v>
                </c:pt>
                <c:pt idx="5">
                  <c:v>11</c:v>
                </c:pt>
                <c:pt idx="6">
                  <c:v>11</c:v>
                </c:pt>
              </c:numCache>
            </c:numRef>
          </c:val>
          <c:smooth val="0"/>
          <c:extLst>
            <c:ext xmlns:c16="http://schemas.microsoft.com/office/drawing/2014/chart" uri="{C3380CC4-5D6E-409C-BE32-E72D297353CC}">
              <c16:uniqueId val="{00000000-A6B4-4BA3-A433-980B821D6043}"/>
            </c:ext>
          </c:extLst>
        </c:ser>
        <c:ser>
          <c:idx val="4"/>
          <c:order val="1"/>
          <c:tx>
            <c:v>Sluipverbruik maximum</c:v>
          </c:tx>
          <c:spPr>
            <a:ln w="12700" cap="rnd">
              <a:solidFill>
                <a:schemeClr val="bg1">
                  <a:lumMod val="75000"/>
                </a:schemeClr>
              </a:solidFill>
              <a:prstDash val="sysDot"/>
              <a:round/>
            </a:ln>
            <a:effectLst/>
          </c:spPr>
          <c:marker>
            <c:symbol val="none"/>
          </c:marker>
          <c:val>
            <c:numRef>
              <c:f>Blad1!$R$3:$R$9</c:f>
              <c:numCache>
                <c:formatCode>General</c:formatCode>
                <c:ptCount val="7"/>
                <c:pt idx="0">
                  <c:v>169.4</c:v>
                </c:pt>
                <c:pt idx="1">
                  <c:v>169.4</c:v>
                </c:pt>
                <c:pt idx="2">
                  <c:v>169.4</c:v>
                </c:pt>
                <c:pt idx="3">
                  <c:v>169.4</c:v>
                </c:pt>
                <c:pt idx="4">
                  <c:v>169.4</c:v>
                </c:pt>
                <c:pt idx="5">
                  <c:v>169.4</c:v>
                </c:pt>
                <c:pt idx="6">
                  <c:v>169.4</c:v>
                </c:pt>
              </c:numCache>
            </c:numRef>
          </c:val>
          <c:smooth val="0"/>
          <c:extLst>
            <c:ext xmlns:c16="http://schemas.microsoft.com/office/drawing/2014/chart" uri="{C3380CC4-5D6E-409C-BE32-E72D297353CC}">
              <c16:uniqueId val="{00000001-A6B4-4BA3-A433-980B821D6043}"/>
            </c:ext>
          </c:extLst>
        </c:ser>
        <c:ser>
          <c:idx val="5"/>
          <c:order val="2"/>
          <c:tx>
            <c:v>Sluipverbruik gemiddeld</c:v>
          </c:tx>
          <c:spPr>
            <a:ln w="22225" cap="rnd">
              <a:solidFill>
                <a:schemeClr val="bg1">
                  <a:lumMod val="75000"/>
                </a:schemeClr>
              </a:solidFill>
              <a:round/>
            </a:ln>
            <a:effectLst/>
          </c:spPr>
          <c:marker>
            <c:symbol val="none"/>
          </c:marker>
          <c:val>
            <c:numRef>
              <c:f>Blad1!$S$3:$S$9</c:f>
              <c:numCache>
                <c:formatCode>General</c:formatCode>
                <c:ptCount val="7"/>
                <c:pt idx="0">
                  <c:v>90.2</c:v>
                </c:pt>
                <c:pt idx="1">
                  <c:v>90.2</c:v>
                </c:pt>
                <c:pt idx="2">
                  <c:v>90.2</c:v>
                </c:pt>
                <c:pt idx="3">
                  <c:v>90.2</c:v>
                </c:pt>
                <c:pt idx="4">
                  <c:v>90.2</c:v>
                </c:pt>
                <c:pt idx="5">
                  <c:v>90.2</c:v>
                </c:pt>
                <c:pt idx="6">
                  <c:v>90.2</c:v>
                </c:pt>
              </c:numCache>
            </c:numRef>
          </c:val>
          <c:smooth val="0"/>
          <c:extLst>
            <c:ext xmlns:c16="http://schemas.microsoft.com/office/drawing/2014/chart" uri="{C3380CC4-5D6E-409C-BE32-E72D297353CC}">
              <c16:uniqueId val="{00000002-A6B4-4BA3-A433-980B821D6043}"/>
            </c:ext>
          </c:extLst>
        </c:ser>
        <c:ser>
          <c:idx val="0"/>
          <c:order val="3"/>
          <c:tx>
            <c:strRef>
              <c:f>Blad1!$M$2</c:f>
              <c:strCache>
                <c:ptCount val="1"/>
                <c:pt idx="0">
                  <c:v>32 inch</c:v>
                </c:pt>
              </c:strCache>
            </c:strRef>
          </c:tx>
          <c:spPr>
            <a:ln w="28575" cap="rnd">
              <a:solidFill>
                <a:schemeClr val="accent1"/>
              </a:solidFill>
              <a:round/>
            </a:ln>
            <a:effectLst/>
          </c:spPr>
          <c:marker>
            <c:symbol val="none"/>
          </c:marker>
          <c:cat>
            <c:strRef>
              <c:f>Blad1!$L$3:$L$9</c:f>
              <c:strCache>
                <c:ptCount val="7"/>
                <c:pt idx="0">
                  <c:v>A</c:v>
                </c:pt>
                <c:pt idx="1">
                  <c:v>B</c:v>
                </c:pt>
                <c:pt idx="2">
                  <c:v>C</c:v>
                </c:pt>
                <c:pt idx="3">
                  <c:v>D</c:v>
                </c:pt>
                <c:pt idx="4">
                  <c:v>E</c:v>
                </c:pt>
                <c:pt idx="5">
                  <c:v>F</c:v>
                </c:pt>
                <c:pt idx="6">
                  <c:v>G</c:v>
                </c:pt>
              </c:strCache>
            </c:strRef>
          </c:cat>
          <c:val>
            <c:numRef>
              <c:f>Blad1!$M$3:$M$9</c:f>
              <c:numCache>
                <c:formatCode>0</c:formatCode>
                <c:ptCount val="7"/>
                <c:pt idx="0">
                  <c:v>23.287671232876715</c:v>
                </c:pt>
                <c:pt idx="1">
                  <c:v>31.506849315068497</c:v>
                </c:pt>
                <c:pt idx="2">
                  <c:v>39.726027397260275</c:v>
                </c:pt>
                <c:pt idx="3">
                  <c:v>47.945205479452049</c:v>
                </c:pt>
                <c:pt idx="4">
                  <c:v>61.643835616438352</c:v>
                </c:pt>
                <c:pt idx="5">
                  <c:v>75.342465753424648</c:v>
                </c:pt>
                <c:pt idx="6">
                  <c:v>75.342465753424648</c:v>
                </c:pt>
              </c:numCache>
            </c:numRef>
          </c:val>
          <c:smooth val="0"/>
          <c:extLst>
            <c:ext xmlns:c16="http://schemas.microsoft.com/office/drawing/2014/chart" uri="{C3380CC4-5D6E-409C-BE32-E72D297353CC}">
              <c16:uniqueId val="{00000003-A6B4-4BA3-A433-980B821D6043}"/>
            </c:ext>
          </c:extLst>
        </c:ser>
        <c:ser>
          <c:idx val="1"/>
          <c:order val="4"/>
          <c:tx>
            <c:strRef>
              <c:f>Blad1!$N$2</c:f>
              <c:strCache>
                <c:ptCount val="1"/>
                <c:pt idx="0">
                  <c:v>43 inch</c:v>
                </c:pt>
              </c:strCache>
            </c:strRef>
          </c:tx>
          <c:spPr>
            <a:ln w="28575" cap="rnd">
              <a:solidFill>
                <a:schemeClr val="accent2"/>
              </a:solidFill>
              <a:round/>
            </a:ln>
            <a:effectLst/>
          </c:spPr>
          <c:marker>
            <c:symbol val="none"/>
          </c:marker>
          <c:cat>
            <c:strRef>
              <c:f>Blad1!$L$3:$L$9</c:f>
              <c:strCache>
                <c:ptCount val="7"/>
                <c:pt idx="0">
                  <c:v>A</c:v>
                </c:pt>
                <c:pt idx="1">
                  <c:v>B</c:v>
                </c:pt>
                <c:pt idx="2">
                  <c:v>C</c:v>
                </c:pt>
                <c:pt idx="3">
                  <c:v>D</c:v>
                </c:pt>
                <c:pt idx="4">
                  <c:v>E</c:v>
                </c:pt>
                <c:pt idx="5">
                  <c:v>F</c:v>
                </c:pt>
                <c:pt idx="6">
                  <c:v>G</c:v>
                </c:pt>
              </c:strCache>
            </c:strRef>
          </c:cat>
          <c:val>
            <c:numRef>
              <c:f>Blad1!$N$3:$N$9</c:f>
              <c:numCache>
                <c:formatCode>0</c:formatCode>
                <c:ptCount val="7"/>
                <c:pt idx="0">
                  <c:v>36.986301369863014</c:v>
                </c:pt>
                <c:pt idx="1">
                  <c:v>50.684931506849317</c:v>
                </c:pt>
                <c:pt idx="2">
                  <c:v>61.643835616438352</c:v>
                </c:pt>
                <c:pt idx="3">
                  <c:v>75.342465753424648</c:v>
                </c:pt>
                <c:pt idx="4">
                  <c:v>95.890410958904098</c:v>
                </c:pt>
                <c:pt idx="5">
                  <c:v>109.58904109589041</c:v>
                </c:pt>
                <c:pt idx="6">
                  <c:v>123.2876712328767</c:v>
                </c:pt>
              </c:numCache>
            </c:numRef>
          </c:val>
          <c:smooth val="0"/>
          <c:extLst>
            <c:ext xmlns:c16="http://schemas.microsoft.com/office/drawing/2014/chart" uri="{C3380CC4-5D6E-409C-BE32-E72D297353CC}">
              <c16:uniqueId val="{00000004-A6B4-4BA3-A433-980B821D6043}"/>
            </c:ext>
          </c:extLst>
        </c:ser>
        <c:ser>
          <c:idx val="2"/>
          <c:order val="5"/>
          <c:tx>
            <c:strRef>
              <c:f>Blad1!$O$2</c:f>
              <c:strCache>
                <c:ptCount val="1"/>
                <c:pt idx="0">
                  <c:v>65 inch</c:v>
                </c:pt>
              </c:strCache>
            </c:strRef>
          </c:tx>
          <c:spPr>
            <a:ln w="28575" cap="rnd">
              <a:solidFill>
                <a:schemeClr val="accent3"/>
              </a:solidFill>
              <a:round/>
            </a:ln>
            <a:effectLst/>
          </c:spPr>
          <c:marker>
            <c:symbol val="none"/>
          </c:marker>
          <c:cat>
            <c:strRef>
              <c:f>Blad1!$L$3:$L$9</c:f>
              <c:strCache>
                <c:ptCount val="7"/>
                <c:pt idx="0">
                  <c:v>A</c:v>
                </c:pt>
                <c:pt idx="1">
                  <c:v>B</c:v>
                </c:pt>
                <c:pt idx="2">
                  <c:v>C</c:v>
                </c:pt>
                <c:pt idx="3">
                  <c:v>D</c:v>
                </c:pt>
                <c:pt idx="4">
                  <c:v>E</c:v>
                </c:pt>
                <c:pt idx="5">
                  <c:v>F</c:v>
                </c:pt>
                <c:pt idx="6">
                  <c:v>G</c:v>
                </c:pt>
              </c:strCache>
            </c:strRef>
          </c:cat>
          <c:val>
            <c:numRef>
              <c:f>Blad1!$O$3:$O$9</c:f>
              <c:numCache>
                <c:formatCode>0</c:formatCode>
                <c:ptCount val="7"/>
                <c:pt idx="0">
                  <c:v>75.342465753424648</c:v>
                </c:pt>
                <c:pt idx="1">
                  <c:v>102.73972602739725</c:v>
                </c:pt>
                <c:pt idx="2">
                  <c:v>123.2876712328767</c:v>
                </c:pt>
                <c:pt idx="3">
                  <c:v>150.6849315068493</c:v>
                </c:pt>
                <c:pt idx="4">
                  <c:v>191.7808219178082</c:v>
                </c:pt>
                <c:pt idx="5">
                  <c:v>232.8767123287671</c:v>
                </c:pt>
                <c:pt idx="6">
                  <c:v>246.57534246575341</c:v>
                </c:pt>
              </c:numCache>
            </c:numRef>
          </c:val>
          <c:smooth val="0"/>
          <c:extLst>
            <c:ext xmlns:c16="http://schemas.microsoft.com/office/drawing/2014/chart" uri="{C3380CC4-5D6E-409C-BE32-E72D297353CC}">
              <c16:uniqueId val="{00000005-A6B4-4BA3-A433-980B821D6043}"/>
            </c:ext>
          </c:extLst>
        </c:ser>
        <c:dLbls>
          <c:showLegendKey val="0"/>
          <c:showVal val="0"/>
          <c:showCatName val="0"/>
          <c:showSerName val="0"/>
          <c:showPercent val="0"/>
          <c:showBubbleSize val="0"/>
        </c:dLbls>
        <c:smooth val="0"/>
        <c:axId val="1209174176"/>
        <c:axId val="1298724752"/>
      </c:lineChart>
      <c:catAx>
        <c:axId val="120917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8724752"/>
        <c:crosses val="autoZero"/>
        <c:auto val="1"/>
        <c:lblAlgn val="ctr"/>
        <c:lblOffset val="100"/>
        <c:noMultiLvlLbl val="0"/>
      </c:catAx>
      <c:valAx>
        <c:axId val="129872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917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dgm:spPr>
        <a:solidFill>
          <a:srgbClr val="00B050"/>
        </a:solidFill>
      </dgm:spPr>
      <dgm:t>
        <a:bodyPr/>
        <a:lstStyle/>
        <a:p>
          <a:r>
            <a:rPr lang="nl-BE" noProof="0">
              <a:solidFill>
                <a:schemeClr val="bg1"/>
              </a:solidFill>
            </a:rPr>
            <a:t>Delen of ruilen</a:t>
          </a: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dgm:spPr>
        <a:solidFill>
          <a:srgbClr val="92D050"/>
        </a:solidFill>
      </dgm:spPr>
      <dgm:t>
        <a:bodyPr/>
        <a:lstStyle/>
        <a:p>
          <a:r>
            <a:rPr lang="nl-BE" noProof="0">
              <a:solidFill>
                <a:schemeClr val="bg1"/>
              </a:solidFill>
            </a:rPr>
            <a:t>Tweedehands </a:t>
          </a: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dgm:spPr>
        <a:solidFill>
          <a:schemeClr val="accent5">
            <a:lumMod val="75000"/>
          </a:schemeClr>
        </a:solidFill>
      </dgm:spPr>
      <dgm:t>
        <a:bodyPr/>
        <a:lstStyle/>
        <a:p>
          <a:r>
            <a:rPr lang="nl-BE" noProof="0">
              <a:solidFill>
                <a:schemeClr val="bg1"/>
              </a:solidFill>
            </a:rPr>
            <a:t>Zelf maken</a:t>
          </a: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dgm:spPr>
        <a:solidFill>
          <a:srgbClr val="FFC000"/>
        </a:solidFill>
      </dgm:spPr>
      <dgm:t>
        <a:bodyPr/>
        <a:lstStyle/>
        <a:p>
          <a:r>
            <a:rPr lang="nl-BE" noProof="0">
              <a:solidFill>
                <a:schemeClr val="bg1"/>
              </a:solidFill>
            </a:rPr>
            <a:t>Gebruiken wat ik heb</a:t>
          </a: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dgm:spPr>
        <a:solidFill>
          <a:srgbClr val="C00000"/>
        </a:solidFill>
      </dgm:spPr>
      <dgm:t>
        <a:bodyPr anchor="t"/>
        <a:lstStyle/>
        <a:p>
          <a:pPr>
            <a:lnSpc>
              <a:spcPct val="100000"/>
            </a:lnSpc>
          </a:pPr>
          <a:r>
            <a:rPr lang="nl-BE" noProof="0">
              <a:solidFill>
                <a:schemeClr val="bg1"/>
              </a:solidFill>
            </a:rPr>
            <a:t>Kopen</a:t>
          </a:r>
          <a:r>
            <a:rPr lang="fr-BE">
              <a:solidFill>
                <a:schemeClr val="bg1"/>
              </a:solidFill>
            </a:rPr>
            <a:t> </a:t>
          </a: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custT="1"/>
      <dgm:spPr>
        <a:solidFill>
          <a:srgbClr val="00B050"/>
        </a:solidFill>
      </dgm:spPr>
      <dgm:t>
        <a:bodyPr/>
        <a:lstStyle/>
        <a:p>
          <a:r>
            <a:rPr lang="nl-BE" sz="1700" noProof="0">
              <a:solidFill>
                <a:schemeClr val="bg1"/>
              </a:solidFill>
            </a:rPr>
            <a:t>Zelf maken</a:t>
          </a: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custT="1"/>
      <dgm:spPr>
        <a:solidFill>
          <a:srgbClr val="92D050"/>
        </a:solidFill>
      </dgm:spPr>
      <dgm:t>
        <a:bodyPr/>
        <a:lstStyle/>
        <a:p>
          <a:r>
            <a:rPr lang="nl-BE" sz="1700" noProof="0">
              <a:solidFill>
                <a:schemeClr val="bg1"/>
              </a:solidFill>
            </a:rPr>
            <a:t>Delen of ruilen</a:t>
          </a: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custT="1"/>
      <dgm:spPr>
        <a:solidFill>
          <a:schemeClr val="accent5">
            <a:lumMod val="75000"/>
          </a:schemeClr>
        </a:solidFill>
      </dgm:spPr>
      <dgm:t>
        <a:bodyPr/>
        <a:lstStyle/>
        <a:p>
          <a:r>
            <a:rPr lang="nl-BE" sz="1700" noProof="0">
              <a:solidFill>
                <a:schemeClr val="bg1"/>
              </a:solidFill>
            </a:rPr>
            <a:t>Gebruiken wat ik heb</a:t>
          </a: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custT="1"/>
      <dgm:spPr>
        <a:solidFill>
          <a:srgbClr val="FFC000"/>
        </a:solidFill>
      </dgm:spPr>
      <dgm:t>
        <a:bodyPr/>
        <a:lstStyle/>
        <a:p>
          <a:r>
            <a:rPr lang="nl-BE" sz="1400" noProof="0">
              <a:solidFill>
                <a:schemeClr val="bg1"/>
              </a:solidFill>
            </a:rPr>
            <a:t>Tweedehands</a:t>
          </a: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custT="1"/>
      <dgm:spPr>
        <a:solidFill>
          <a:srgbClr val="C00000"/>
        </a:solidFill>
      </dgm:spPr>
      <dgm:t>
        <a:bodyPr anchor="t"/>
        <a:lstStyle/>
        <a:p>
          <a:pPr>
            <a:lnSpc>
              <a:spcPct val="100000"/>
            </a:lnSpc>
          </a:pPr>
          <a:r>
            <a:rPr lang="nl-BE" sz="1700" noProof="0">
              <a:solidFill>
                <a:schemeClr val="bg1"/>
              </a:solidFill>
            </a:rPr>
            <a:t>Kopen</a:t>
          </a: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dgm:spPr>
        <a:solidFill>
          <a:srgbClr val="00B050"/>
        </a:solidFill>
      </dgm:spPr>
      <dgm:t>
        <a:bodyPr/>
        <a:lstStyle/>
        <a:p>
          <a:r>
            <a:rPr lang="nl-BE" noProof="0">
              <a:solidFill>
                <a:schemeClr val="bg1"/>
              </a:solidFill>
            </a:rPr>
            <a:t>Gebruiken wat ik heb</a:t>
          </a: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dgm:spPr>
        <a:solidFill>
          <a:srgbClr val="92D050"/>
        </a:solidFill>
      </dgm:spPr>
      <dgm:t>
        <a:bodyPr/>
        <a:lstStyle/>
        <a:p>
          <a:r>
            <a:rPr lang="nl-BE" noProof="0">
              <a:solidFill>
                <a:schemeClr val="bg1"/>
              </a:solidFill>
            </a:rPr>
            <a:t>Delen of ruilen</a:t>
          </a: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dgm:spPr>
        <a:solidFill>
          <a:schemeClr val="accent5">
            <a:lumMod val="75000"/>
          </a:schemeClr>
        </a:solidFill>
      </dgm:spPr>
      <dgm:t>
        <a:bodyPr/>
        <a:lstStyle/>
        <a:p>
          <a:r>
            <a:rPr lang="nl-BE" noProof="0">
              <a:solidFill>
                <a:schemeClr val="bg1"/>
              </a:solidFill>
            </a:rPr>
            <a:t>Tweedehands</a:t>
          </a: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dgm:spPr>
        <a:solidFill>
          <a:srgbClr val="FFC000"/>
        </a:solidFill>
      </dgm:spPr>
      <dgm:t>
        <a:bodyPr/>
        <a:lstStyle/>
        <a:p>
          <a:r>
            <a:rPr lang="nl-BE" noProof="0">
              <a:solidFill>
                <a:schemeClr val="bg1"/>
              </a:solidFill>
            </a:rPr>
            <a:t>Zelf maken</a:t>
          </a: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dgm:spPr>
        <a:solidFill>
          <a:srgbClr val="C00000"/>
        </a:solidFill>
      </dgm:spPr>
      <dgm:t>
        <a:bodyPr anchor="t"/>
        <a:lstStyle/>
        <a:p>
          <a:pPr>
            <a:lnSpc>
              <a:spcPct val="100000"/>
            </a:lnSpc>
          </a:pPr>
          <a:r>
            <a:rPr lang="nl-BE" noProof="0">
              <a:solidFill>
                <a:schemeClr val="bg1"/>
              </a:solidFill>
            </a:rPr>
            <a:t>Kopen</a:t>
          </a: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custT="1"/>
      <dgm:spPr>
        <a:solidFill>
          <a:srgbClr val="00B050"/>
        </a:solidFill>
      </dgm:spPr>
      <dgm:t>
        <a:bodyPr/>
        <a:lstStyle/>
        <a:p>
          <a:r>
            <a:rPr lang="nl-BE" sz="3800" noProof="0">
              <a:solidFill>
                <a:schemeClr val="bg1"/>
              </a:solidFill>
            </a:rPr>
            <a:t>Delen of ruilen</a:t>
          </a: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custT="1"/>
      <dgm:spPr>
        <a:solidFill>
          <a:srgbClr val="92D050"/>
        </a:solidFill>
      </dgm:spPr>
      <dgm:t>
        <a:bodyPr/>
        <a:lstStyle/>
        <a:p>
          <a:r>
            <a:rPr lang="nl-BE" sz="3800" noProof="0">
              <a:solidFill>
                <a:schemeClr val="bg1"/>
              </a:solidFill>
            </a:rPr>
            <a:t>Tweedehands </a:t>
          </a: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custT="1"/>
      <dgm:spPr>
        <a:solidFill>
          <a:schemeClr val="accent5">
            <a:lumMod val="75000"/>
          </a:schemeClr>
        </a:solidFill>
      </dgm:spPr>
      <dgm:t>
        <a:bodyPr/>
        <a:lstStyle/>
        <a:p>
          <a:r>
            <a:rPr lang="nl-BE" sz="3800" noProof="0">
              <a:solidFill>
                <a:schemeClr val="bg1"/>
              </a:solidFill>
            </a:rPr>
            <a:t>Zelf maken</a:t>
          </a: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custT="1"/>
      <dgm:spPr>
        <a:solidFill>
          <a:srgbClr val="FFC000"/>
        </a:solidFill>
      </dgm:spPr>
      <dgm:t>
        <a:bodyPr/>
        <a:lstStyle/>
        <a:p>
          <a:r>
            <a:rPr lang="nl-BE" sz="3800" noProof="0">
              <a:solidFill>
                <a:schemeClr val="bg1"/>
              </a:solidFill>
            </a:rPr>
            <a:t>Gebruiken wat ik heb</a:t>
          </a: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custT="1"/>
      <dgm:spPr>
        <a:solidFill>
          <a:srgbClr val="C00000"/>
        </a:solidFill>
      </dgm:spPr>
      <dgm:t>
        <a:bodyPr anchor="t"/>
        <a:lstStyle/>
        <a:p>
          <a:pPr>
            <a:lnSpc>
              <a:spcPct val="100000"/>
            </a:lnSpc>
          </a:pPr>
          <a:r>
            <a:rPr lang="nl-BE" sz="3800" noProof="0">
              <a:solidFill>
                <a:schemeClr val="bg1"/>
              </a:solidFill>
            </a:rPr>
            <a:t>Kopen</a:t>
          </a:r>
          <a:r>
            <a:rPr lang="fr-BE" sz="3800">
              <a:solidFill>
                <a:schemeClr val="bg1"/>
              </a:solidFill>
            </a:rPr>
            <a:t> </a:t>
          </a: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dgm:spPr>
        <a:solidFill>
          <a:srgbClr val="00B050"/>
        </a:solidFill>
      </dgm:spPr>
      <dgm:t>
        <a:bodyPr/>
        <a:lstStyle/>
        <a:p>
          <a:r>
            <a:rPr lang="nl-BE" noProof="0">
              <a:solidFill>
                <a:schemeClr val="bg1"/>
              </a:solidFill>
            </a:rPr>
            <a:t>Gebruiken wat ik heb</a:t>
          </a: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dgm:spPr>
        <a:solidFill>
          <a:srgbClr val="92D050"/>
        </a:solidFill>
      </dgm:spPr>
      <dgm:t>
        <a:bodyPr/>
        <a:lstStyle/>
        <a:p>
          <a:r>
            <a:rPr lang="nl-BE" noProof="0">
              <a:solidFill>
                <a:schemeClr val="bg1"/>
              </a:solidFill>
            </a:rPr>
            <a:t>Delen of ruilen</a:t>
          </a: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dgm:spPr>
        <a:solidFill>
          <a:schemeClr val="accent5">
            <a:lumMod val="75000"/>
          </a:schemeClr>
        </a:solidFill>
      </dgm:spPr>
      <dgm:t>
        <a:bodyPr/>
        <a:lstStyle/>
        <a:p>
          <a:r>
            <a:rPr lang="nl-BE" noProof="0">
              <a:solidFill>
                <a:schemeClr val="bg1"/>
              </a:solidFill>
            </a:rPr>
            <a:t>Tweedehands</a:t>
          </a: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dgm:spPr>
        <a:solidFill>
          <a:srgbClr val="FFC000"/>
        </a:solidFill>
      </dgm:spPr>
      <dgm:t>
        <a:bodyPr/>
        <a:lstStyle/>
        <a:p>
          <a:r>
            <a:rPr lang="nl-BE" noProof="0">
              <a:solidFill>
                <a:schemeClr val="bg1"/>
              </a:solidFill>
            </a:rPr>
            <a:t>Zelf maken</a:t>
          </a: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dgm:spPr>
        <a:solidFill>
          <a:srgbClr val="C00000"/>
        </a:solidFill>
      </dgm:spPr>
      <dgm:t>
        <a:bodyPr anchor="t"/>
        <a:lstStyle/>
        <a:p>
          <a:pPr>
            <a:lnSpc>
              <a:spcPct val="100000"/>
            </a:lnSpc>
          </a:pPr>
          <a:r>
            <a:rPr lang="nl-BE" noProof="0">
              <a:solidFill>
                <a:schemeClr val="bg1"/>
              </a:solidFill>
            </a:rPr>
            <a:t>Kopen</a:t>
          </a: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custT="1"/>
      <dgm:spPr>
        <a:solidFill>
          <a:srgbClr val="00B050"/>
        </a:solidFill>
      </dgm:spPr>
      <dgm:t>
        <a:bodyPr/>
        <a:lstStyle/>
        <a:p>
          <a:r>
            <a:rPr lang="nl-BE" sz="3800" noProof="0">
              <a:solidFill>
                <a:schemeClr val="bg1"/>
              </a:solidFill>
            </a:rPr>
            <a:t>Zelf maken</a:t>
          </a: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custT="1"/>
      <dgm:spPr>
        <a:solidFill>
          <a:srgbClr val="92D050"/>
        </a:solidFill>
      </dgm:spPr>
      <dgm:t>
        <a:bodyPr/>
        <a:lstStyle/>
        <a:p>
          <a:r>
            <a:rPr lang="nl-BE" sz="3800" noProof="0">
              <a:solidFill>
                <a:schemeClr val="bg1"/>
              </a:solidFill>
            </a:rPr>
            <a:t>Delen of ruilen</a:t>
          </a: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custT="1"/>
      <dgm:spPr>
        <a:solidFill>
          <a:schemeClr val="accent5">
            <a:lumMod val="75000"/>
          </a:schemeClr>
        </a:solidFill>
      </dgm:spPr>
      <dgm:t>
        <a:bodyPr/>
        <a:lstStyle/>
        <a:p>
          <a:r>
            <a:rPr lang="nl-BE" sz="3800" noProof="0">
              <a:solidFill>
                <a:schemeClr val="bg1"/>
              </a:solidFill>
            </a:rPr>
            <a:t>Gebruiken wat ik heb</a:t>
          </a: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custT="1"/>
      <dgm:spPr>
        <a:solidFill>
          <a:srgbClr val="FFC000"/>
        </a:solidFill>
      </dgm:spPr>
      <dgm:t>
        <a:bodyPr/>
        <a:lstStyle/>
        <a:p>
          <a:r>
            <a:rPr lang="nl-BE" sz="2800" noProof="0">
              <a:solidFill>
                <a:schemeClr val="bg1"/>
              </a:solidFill>
            </a:rPr>
            <a:t>Tweedehands</a:t>
          </a: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custT="1"/>
      <dgm:spPr>
        <a:solidFill>
          <a:srgbClr val="C00000"/>
        </a:solidFill>
      </dgm:spPr>
      <dgm:t>
        <a:bodyPr anchor="t"/>
        <a:lstStyle/>
        <a:p>
          <a:pPr>
            <a:lnSpc>
              <a:spcPct val="100000"/>
            </a:lnSpc>
          </a:pPr>
          <a:r>
            <a:rPr lang="nl-BE" sz="3800" noProof="0">
              <a:solidFill>
                <a:schemeClr val="bg1"/>
              </a:solidFill>
            </a:rPr>
            <a:t>Kopen</a:t>
          </a: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3594829" cy="512564"/>
        </a:xfrm>
        <a:prstGeom prst="trapezoid">
          <a:avLst>
            <a:gd name="adj" fmla="val 63409"/>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noProof="0">
              <a:solidFill>
                <a:schemeClr val="bg1"/>
              </a:solidFill>
            </a:rPr>
            <a:t>Delen of ruilen</a:t>
          </a:r>
        </a:p>
      </dsp:txBody>
      <dsp:txXfrm rot="-10800000">
        <a:off x="629095" y="0"/>
        <a:ext cx="2336638" cy="512564"/>
      </dsp:txXfrm>
    </dsp:sp>
    <dsp:sp modelId="{A96D8634-8917-4844-8F02-B91AF08BA2E7}">
      <dsp:nvSpPr>
        <dsp:cNvPr id="0" name=""/>
        <dsp:cNvSpPr/>
      </dsp:nvSpPr>
      <dsp:spPr>
        <a:xfrm rot="10800000">
          <a:off x="325011" y="512564"/>
          <a:ext cx="2944805" cy="512564"/>
        </a:xfrm>
        <a:prstGeom prst="trapezoid">
          <a:avLst>
            <a:gd name="adj" fmla="val 63409"/>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noProof="0">
              <a:solidFill>
                <a:schemeClr val="bg1"/>
              </a:solidFill>
            </a:rPr>
            <a:t>Tweedehands </a:t>
          </a:r>
        </a:p>
      </dsp:txBody>
      <dsp:txXfrm rot="-10800000">
        <a:off x="840352" y="512564"/>
        <a:ext cx="1914123" cy="512564"/>
      </dsp:txXfrm>
    </dsp:sp>
    <dsp:sp modelId="{2D479564-C3DB-419A-B48E-8EA194CAA0BD}">
      <dsp:nvSpPr>
        <dsp:cNvPr id="0" name=""/>
        <dsp:cNvSpPr/>
      </dsp:nvSpPr>
      <dsp:spPr>
        <a:xfrm rot="10800000">
          <a:off x="650023" y="1025129"/>
          <a:ext cx="2294782" cy="512564"/>
        </a:xfrm>
        <a:prstGeom prst="trapezoid">
          <a:avLst>
            <a:gd name="adj" fmla="val 63409"/>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noProof="0">
              <a:solidFill>
                <a:schemeClr val="bg1"/>
              </a:solidFill>
            </a:rPr>
            <a:t>Zelf maken</a:t>
          </a:r>
        </a:p>
      </dsp:txBody>
      <dsp:txXfrm rot="-10800000">
        <a:off x="1051610" y="1025129"/>
        <a:ext cx="1491608" cy="512564"/>
      </dsp:txXfrm>
    </dsp:sp>
    <dsp:sp modelId="{931FA64B-284C-44DE-A0BC-D0AB5554C16D}">
      <dsp:nvSpPr>
        <dsp:cNvPr id="0" name=""/>
        <dsp:cNvSpPr/>
      </dsp:nvSpPr>
      <dsp:spPr>
        <a:xfrm rot="10800000">
          <a:off x="975034" y="1537693"/>
          <a:ext cx="1644759" cy="512564"/>
        </a:xfrm>
        <a:prstGeom prst="trapezoid">
          <a:avLst>
            <a:gd name="adj" fmla="val 63409"/>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noProof="0">
              <a:solidFill>
                <a:schemeClr val="bg1"/>
              </a:solidFill>
            </a:rPr>
            <a:t>Gebruiken wat ik heb</a:t>
          </a:r>
        </a:p>
      </dsp:txBody>
      <dsp:txXfrm rot="-10800000">
        <a:off x="1262867" y="1537693"/>
        <a:ext cx="1069093" cy="512564"/>
      </dsp:txXfrm>
    </dsp:sp>
    <dsp:sp modelId="{35E7BC81-3DE9-4205-A0C5-4FF0A3E8076B}">
      <dsp:nvSpPr>
        <dsp:cNvPr id="0" name=""/>
        <dsp:cNvSpPr/>
      </dsp:nvSpPr>
      <dsp:spPr>
        <a:xfrm rot="10800000">
          <a:off x="1300046" y="2050258"/>
          <a:ext cx="994736" cy="784382"/>
        </a:xfrm>
        <a:prstGeom prst="trapezoid">
          <a:avLst>
            <a:gd name="adj" fmla="val 63409"/>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100000"/>
            </a:lnSpc>
            <a:spcBef>
              <a:spcPct val="0"/>
            </a:spcBef>
            <a:spcAft>
              <a:spcPct val="35000"/>
            </a:spcAft>
            <a:buNone/>
          </a:pPr>
          <a:r>
            <a:rPr lang="nl-BE" sz="1600" kern="1200" noProof="0">
              <a:solidFill>
                <a:schemeClr val="bg1"/>
              </a:solidFill>
            </a:rPr>
            <a:t>Kopen</a:t>
          </a:r>
          <a:r>
            <a:rPr lang="fr-BE" sz="1600" kern="1200">
              <a:solidFill>
                <a:schemeClr val="bg1"/>
              </a:solidFill>
            </a:rPr>
            <a:t> </a:t>
          </a:r>
        </a:p>
      </dsp:txBody>
      <dsp:txXfrm rot="-10800000">
        <a:off x="1300046" y="2050258"/>
        <a:ext cx="994736" cy="784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3594829" cy="512564"/>
        </a:xfrm>
        <a:prstGeom prst="trapezoid">
          <a:avLst>
            <a:gd name="adj" fmla="val 63409"/>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noProof="0">
              <a:solidFill>
                <a:schemeClr val="bg1"/>
              </a:solidFill>
            </a:rPr>
            <a:t>Zelf maken</a:t>
          </a:r>
        </a:p>
      </dsp:txBody>
      <dsp:txXfrm rot="-10800000">
        <a:off x="629095" y="0"/>
        <a:ext cx="2336638" cy="512564"/>
      </dsp:txXfrm>
    </dsp:sp>
    <dsp:sp modelId="{A96D8634-8917-4844-8F02-B91AF08BA2E7}">
      <dsp:nvSpPr>
        <dsp:cNvPr id="0" name=""/>
        <dsp:cNvSpPr/>
      </dsp:nvSpPr>
      <dsp:spPr>
        <a:xfrm rot="10800000">
          <a:off x="325011" y="512564"/>
          <a:ext cx="2944805" cy="512564"/>
        </a:xfrm>
        <a:prstGeom prst="trapezoid">
          <a:avLst>
            <a:gd name="adj" fmla="val 63409"/>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noProof="0">
              <a:solidFill>
                <a:schemeClr val="bg1"/>
              </a:solidFill>
            </a:rPr>
            <a:t>Delen of ruilen</a:t>
          </a:r>
        </a:p>
      </dsp:txBody>
      <dsp:txXfrm rot="-10800000">
        <a:off x="840352" y="512564"/>
        <a:ext cx="1914123" cy="512564"/>
      </dsp:txXfrm>
    </dsp:sp>
    <dsp:sp modelId="{2D479564-C3DB-419A-B48E-8EA194CAA0BD}">
      <dsp:nvSpPr>
        <dsp:cNvPr id="0" name=""/>
        <dsp:cNvSpPr/>
      </dsp:nvSpPr>
      <dsp:spPr>
        <a:xfrm rot="10800000">
          <a:off x="650023" y="1025129"/>
          <a:ext cx="2294782" cy="512564"/>
        </a:xfrm>
        <a:prstGeom prst="trapezoid">
          <a:avLst>
            <a:gd name="adj" fmla="val 63409"/>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noProof="0">
              <a:solidFill>
                <a:schemeClr val="bg1"/>
              </a:solidFill>
            </a:rPr>
            <a:t>Gebruiken wat ik heb</a:t>
          </a:r>
        </a:p>
      </dsp:txBody>
      <dsp:txXfrm rot="-10800000">
        <a:off x="1051610" y="1025129"/>
        <a:ext cx="1491608" cy="512564"/>
      </dsp:txXfrm>
    </dsp:sp>
    <dsp:sp modelId="{931FA64B-284C-44DE-A0BC-D0AB5554C16D}">
      <dsp:nvSpPr>
        <dsp:cNvPr id="0" name=""/>
        <dsp:cNvSpPr/>
      </dsp:nvSpPr>
      <dsp:spPr>
        <a:xfrm rot="10800000">
          <a:off x="975034" y="1537693"/>
          <a:ext cx="1644759" cy="512564"/>
        </a:xfrm>
        <a:prstGeom prst="trapezoid">
          <a:avLst>
            <a:gd name="adj" fmla="val 63409"/>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noProof="0">
              <a:solidFill>
                <a:schemeClr val="bg1"/>
              </a:solidFill>
            </a:rPr>
            <a:t>Tweedehands</a:t>
          </a:r>
        </a:p>
      </dsp:txBody>
      <dsp:txXfrm rot="-10800000">
        <a:off x="1262867" y="1537693"/>
        <a:ext cx="1069093" cy="512564"/>
      </dsp:txXfrm>
    </dsp:sp>
    <dsp:sp modelId="{35E7BC81-3DE9-4205-A0C5-4FF0A3E8076B}">
      <dsp:nvSpPr>
        <dsp:cNvPr id="0" name=""/>
        <dsp:cNvSpPr/>
      </dsp:nvSpPr>
      <dsp:spPr>
        <a:xfrm rot="10800000">
          <a:off x="1300046" y="2050258"/>
          <a:ext cx="994736" cy="784382"/>
        </a:xfrm>
        <a:prstGeom prst="trapezoid">
          <a:avLst>
            <a:gd name="adj" fmla="val 63409"/>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t" anchorCtr="0">
          <a:noAutofit/>
        </a:bodyPr>
        <a:lstStyle/>
        <a:p>
          <a:pPr marL="0" lvl="0" indent="0" algn="ctr" defTabSz="755650">
            <a:lnSpc>
              <a:spcPct val="100000"/>
            </a:lnSpc>
            <a:spcBef>
              <a:spcPct val="0"/>
            </a:spcBef>
            <a:spcAft>
              <a:spcPct val="35000"/>
            </a:spcAft>
            <a:buNone/>
          </a:pPr>
          <a:r>
            <a:rPr lang="nl-BE" sz="1700" kern="1200" noProof="0">
              <a:solidFill>
                <a:schemeClr val="bg1"/>
              </a:solidFill>
            </a:rPr>
            <a:t>Kopen</a:t>
          </a:r>
        </a:p>
      </dsp:txBody>
      <dsp:txXfrm rot="-10800000">
        <a:off x="1300046" y="2050258"/>
        <a:ext cx="994736" cy="784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3594829" cy="512564"/>
        </a:xfrm>
        <a:prstGeom prst="trapezoid">
          <a:avLst>
            <a:gd name="adj" fmla="val 63409"/>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noProof="0">
              <a:solidFill>
                <a:schemeClr val="bg1"/>
              </a:solidFill>
            </a:rPr>
            <a:t>Gebruiken wat ik heb</a:t>
          </a:r>
        </a:p>
      </dsp:txBody>
      <dsp:txXfrm rot="-10800000">
        <a:off x="629095" y="0"/>
        <a:ext cx="2336638" cy="512564"/>
      </dsp:txXfrm>
    </dsp:sp>
    <dsp:sp modelId="{A96D8634-8917-4844-8F02-B91AF08BA2E7}">
      <dsp:nvSpPr>
        <dsp:cNvPr id="0" name=""/>
        <dsp:cNvSpPr/>
      </dsp:nvSpPr>
      <dsp:spPr>
        <a:xfrm rot="10800000">
          <a:off x="325011" y="512564"/>
          <a:ext cx="2944805" cy="512564"/>
        </a:xfrm>
        <a:prstGeom prst="trapezoid">
          <a:avLst>
            <a:gd name="adj" fmla="val 63409"/>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noProof="0">
              <a:solidFill>
                <a:schemeClr val="bg1"/>
              </a:solidFill>
            </a:rPr>
            <a:t>Delen of ruilen</a:t>
          </a:r>
        </a:p>
      </dsp:txBody>
      <dsp:txXfrm rot="-10800000">
        <a:off x="840352" y="512564"/>
        <a:ext cx="1914123" cy="512564"/>
      </dsp:txXfrm>
    </dsp:sp>
    <dsp:sp modelId="{2D479564-C3DB-419A-B48E-8EA194CAA0BD}">
      <dsp:nvSpPr>
        <dsp:cNvPr id="0" name=""/>
        <dsp:cNvSpPr/>
      </dsp:nvSpPr>
      <dsp:spPr>
        <a:xfrm rot="10800000">
          <a:off x="650023" y="1025129"/>
          <a:ext cx="2294782" cy="512564"/>
        </a:xfrm>
        <a:prstGeom prst="trapezoid">
          <a:avLst>
            <a:gd name="adj" fmla="val 63409"/>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noProof="0">
              <a:solidFill>
                <a:schemeClr val="bg1"/>
              </a:solidFill>
            </a:rPr>
            <a:t>Tweedehands</a:t>
          </a:r>
        </a:p>
      </dsp:txBody>
      <dsp:txXfrm rot="-10800000">
        <a:off x="1051610" y="1025129"/>
        <a:ext cx="1491608" cy="512564"/>
      </dsp:txXfrm>
    </dsp:sp>
    <dsp:sp modelId="{931FA64B-284C-44DE-A0BC-D0AB5554C16D}">
      <dsp:nvSpPr>
        <dsp:cNvPr id="0" name=""/>
        <dsp:cNvSpPr/>
      </dsp:nvSpPr>
      <dsp:spPr>
        <a:xfrm rot="10800000">
          <a:off x="975034" y="1537693"/>
          <a:ext cx="1644759" cy="512564"/>
        </a:xfrm>
        <a:prstGeom prst="trapezoid">
          <a:avLst>
            <a:gd name="adj" fmla="val 63409"/>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noProof="0">
              <a:solidFill>
                <a:schemeClr val="bg1"/>
              </a:solidFill>
            </a:rPr>
            <a:t>Zelf maken</a:t>
          </a:r>
        </a:p>
      </dsp:txBody>
      <dsp:txXfrm rot="-10800000">
        <a:off x="1262867" y="1537693"/>
        <a:ext cx="1069093" cy="512564"/>
      </dsp:txXfrm>
    </dsp:sp>
    <dsp:sp modelId="{35E7BC81-3DE9-4205-A0C5-4FF0A3E8076B}">
      <dsp:nvSpPr>
        <dsp:cNvPr id="0" name=""/>
        <dsp:cNvSpPr/>
      </dsp:nvSpPr>
      <dsp:spPr>
        <a:xfrm rot="10800000">
          <a:off x="1300046" y="2050258"/>
          <a:ext cx="994736" cy="784382"/>
        </a:xfrm>
        <a:prstGeom prst="trapezoid">
          <a:avLst>
            <a:gd name="adj" fmla="val 63409"/>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t" anchorCtr="0">
          <a:noAutofit/>
        </a:bodyPr>
        <a:lstStyle/>
        <a:p>
          <a:pPr marL="0" lvl="0" indent="0" algn="ctr" defTabSz="755650">
            <a:lnSpc>
              <a:spcPct val="100000"/>
            </a:lnSpc>
            <a:spcBef>
              <a:spcPct val="0"/>
            </a:spcBef>
            <a:spcAft>
              <a:spcPct val="35000"/>
            </a:spcAft>
            <a:buNone/>
          </a:pPr>
          <a:r>
            <a:rPr lang="nl-BE" sz="1700" kern="1200" noProof="0">
              <a:solidFill>
                <a:schemeClr val="bg1"/>
              </a:solidFill>
            </a:rPr>
            <a:t>Kopen</a:t>
          </a:r>
        </a:p>
      </dsp:txBody>
      <dsp:txXfrm rot="-10800000">
        <a:off x="1300046" y="2050258"/>
        <a:ext cx="994736" cy="784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8331200" cy="1014106"/>
        </a:xfrm>
        <a:prstGeom prst="trapezoid">
          <a:avLst>
            <a:gd name="adj" fmla="val 74275"/>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Delen of ruilen</a:t>
          </a:r>
        </a:p>
      </dsp:txBody>
      <dsp:txXfrm rot="-10800000">
        <a:off x="1457959" y="0"/>
        <a:ext cx="5415280" cy="1014106"/>
      </dsp:txXfrm>
    </dsp:sp>
    <dsp:sp modelId="{A96D8634-8917-4844-8F02-B91AF08BA2E7}">
      <dsp:nvSpPr>
        <dsp:cNvPr id="0" name=""/>
        <dsp:cNvSpPr/>
      </dsp:nvSpPr>
      <dsp:spPr>
        <a:xfrm rot="10800000">
          <a:off x="753230" y="1014106"/>
          <a:ext cx="6824738" cy="1014106"/>
        </a:xfrm>
        <a:prstGeom prst="trapezoid">
          <a:avLst>
            <a:gd name="adj" fmla="val 74275"/>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Tweedehands </a:t>
          </a:r>
        </a:p>
      </dsp:txBody>
      <dsp:txXfrm rot="-10800000">
        <a:off x="1947560" y="1014106"/>
        <a:ext cx="4436079" cy="1014106"/>
      </dsp:txXfrm>
    </dsp:sp>
    <dsp:sp modelId="{2D479564-C3DB-419A-B48E-8EA194CAA0BD}">
      <dsp:nvSpPr>
        <dsp:cNvPr id="0" name=""/>
        <dsp:cNvSpPr/>
      </dsp:nvSpPr>
      <dsp:spPr>
        <a:xfrm rot="10800000">
          <a:off x="1506461" y="2028212"/>
          <a:ext cx="5318276" cy="1014106"/>
        </a:xfrm>
        <a:prstGeom prst="trapezoid">
          <a:avLst>
            <a:gd name="adj" fmla="val 74275"/>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Zelf maken</a:t>
          </a:r>
        </a:p>
      </dsp:txBody>
      <dsp:txXfrm rot="-10800000">
        <a:off x="2437160" y="2028212"/>
        <a:ext cx="3456879" cy="1014106"/>
      </dsp:txXfrm>
    </dsp:sp>
    <dsp:sp modelId="{931FA64B-284C-44DE-A0BC-D0AB5554C16D}">
      <dsp:nvSpPr>
        <dsp:cNvPr id="0" name=""/>
        <dsp:cNvSpPr/>
      </dsp:nvSpPr>
      <dsp:spPr>
        <a:xfrm rot="10800000">
          <a:off x="2259692" y="3042318"/>
          <a:ext cx="3811815" cy="1014106"/>
        </a:xfrm>
        <a:prstGeom prst="trapezoid">
          <a:avLst>
            <a:gd name="adj" fmla="val 74275"/>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Gebruiken wat ik heb</a:t>
          </a:r>
        </a:p>
      </dsp:txBody>
      <dsp:txXfrm rot="-10800000">
        <a:off x="2926760" y="3042318"/>
        <a:ext cx="2477679" cy="1014106"/>
      </dsp:txXfrm>
    </dsp:sp>
    <dsp:sp modelId="{35E7BC81-3DE9-4205-A0C5-4FF0A3E8076B}">
      <dsp:nvSpPr>
        <dsp:cNvPr id="0" name=""/>
        <dsp:cNvSpPr/>
      </dsp:nvSpPr>
      <dsp:spPr>
        <a:xfrm rot="10800000">
          <a:off x="3012923" y="4056424"/>
          <a:ext cx="2305353" cy="1551896"/>
        </a:xfrm>
        <a:prstGeom prst="trapezoid">
          <a:avLst>
            <a:gd name="adj" fmla="val 74275"/>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t" anchorCtr="0">
          <a:noAutofit/>
        </a:bodyPr>
        <a:lstStyle/>
        <a:p>
          <a:pPr marL="0" lvl="0" indent="0" algn="ctr" defTabSz="1689100">
            <a:lnSpc>
              <a:spcPct val="100000"/>
            </a:lnSpc>
            <a:spcBef>
              <a:spcPct val="0"/>
            </a:spcBef>
            <a:spcAft>
              <a:spcPct val="35000"/>
            </a:spcAft>
            <a:buNone/>
          </a:pPr>
          <a:r>
            <a:rPr lang="nl-BE" sz="3800" kern="1200" noProof="0">
              <a:solidFill>
                <a:schemeClr val="bg1"/>
              </a:solidFill>
            </a:rPr>
            <a:t>Kopen</a:t>
          </a:r>
          <a:r>
            <a:rPr lang="fr-BE" sz="3800" kern="1200">
              <a:solidFill>
                <a:schemeClr val="bg1"/>
              </a:solidFill>
            </a:rPr>
            <a:t> </a:t>
          </a:r>
        </a:p>
      </dsp:txBody>
      <dsp:txXfrm rot="-10800000">
        <a:off x="3012923" y="4056424"/>
        <a:ext cx="2305353" cy="15518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7938711" cy="1028497"/>
        </a:xfrm>
        <a:prstGeom prst="trapezoid">
          <a:avLst>
            <a:gd name="adj" fmla="val 69786"/>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Gebruiken wat ik heb</a:t>
          </a:r>
        </a:p>
      </dsp:txBody>
      <dsp:txXfrm rot="-10800000">
        <a:off x="1389274" y="0"/>
        <a:ext cx="5160162" cy="1028497"/>
      </dsp:txXfrm>
    </dsp:sp>
    <dsp:sp modelId="{A96D8634-8917-4844-8F02-B91AF08BA2E7}">
      <dsp:nvSpPr>
        <dsp:cNvPr id="0" name=""/>
        <dsp:cNvSpPr/>
      </dsp:nvSpPr>
      <dsp:spPr>
        <a:xfrm rot="10800000">
          <a:off x="717745" y="1028497"/>
          <a:ext cx="6503219" cy="1028497"/>
        </a:xfrm>
        <a:prstGeom prst="trapezoid">
          <a:avLst>
            <a:gd name="adj" fmla="val 69786"/>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Delen of ruilen</a:t>
          </a:r>
        </a:p>
      </dsp:txBody>
      <dsp:txXfrm rot="-10800000">
        <a:off x="1855809" y="1028497"/>
        <a:ext cx="4227092" cy="1028497"/>
      </dsp:txXfrm>
    </dsp:sp>
    <dsp:sp modelId="{2D479564-C3DB-419A-B48E-8EA194CAA0BD}">
      <dsp:nvSpPr>
        <dsp:cNvPr id="0" name=""/>
        <dsp:cNvSpPr/>
      </dsp:nvSpPr>
      <dsp:spPr>
        <a:xfrm rot="10800000">
          <a:off x="1435491" y="2056994"/>
          <a:ext cx="5067728" cy="1028497"/>
        </a:xfrm>
        <a:prstGeom prst="trapezoid">
          <a:avLst>
            <a:gd name="adj" fmla="val 69786"/>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Tweedehands</a:t>
          </a:r>
        </a:p>
      </dsp:txBody>
      <dsp:txXfrm rot="-10800000">
        <a:off x="2322343" y="2056994"/>
        <a:ext cx="3294023" cy="1028497"/>
      </dsp:txXfrm>
    </dsp:sp>
    <dsp:sp modelId="{931FA64B-284C-44DE-A0BC-D0AB5554C16D}">
      <dsp:nvSpPr>
        <dsp:cNvPr id="0" name=""/>
        <dsp:cNvSpPr/>
      </dsp:nvSpPr>
      <dsp:spPr>
        <a:xfrm rot="10800000">
          <a:off x="2153236" y="3085491"/>
          <a:ext cx="3632237" cy="1028497"/>
        </a:xfrm>
        <a:prstGeom prst="trapezoid">
          <a:avLst>
            <a:gd name="adj" fmla="val 69786"/>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Zelf maken</a:t>
          </a:r>
        </a:p>
      </dsp:txBody>
      <dsp:txXfrm rot="-10800000">
        <a:off x="2788878" y="3085491"/>
        <a:ext cx="2360954" cy="1028497"/>
      </dsp:txXfrm>
    </dsp:sp>
    <dsp:sp modelId="{35E7BC81-3DE9-4205-A0C5-4FF0A3E8076B}">
      <dsp:nvSpPr>
        <dsp:cNvPr id="0" name=""/>
        <dsp:cNvSpPr/>
      </dsp:nvSpPr>
      <dsp:spPr>
        <a:xfrm rot="10800000">
          <a:off x="2870982" y="4113988"/>
          <a:ext cx="2196746" cy="1573919"/>
        </a:xfrm>
        <a:prstGeom prst="trapezoid">
          <a:avLst>
            <a:gd name="adj" fmla="val 69786"/>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t" anchorCtr="0">
          <a:noAutofit/>
        </a:bodyPr>
        <a:lstStyle/>
        <a:p>
          <a:pPr marL="0" lvl="0" indent="0" algn="ctr" defTabSz="1689100">
            <a:lnSpc>
              <a:spcPct val="100000"/>
            </a:lnSpc>
            <a:spcBef>
              <a:spcPct val="0"/>
            </a:spcBef>
            <a:spcAft>
              <a:spcPct val="35000"/>
            </a:spcAft>
            <a:buNone/>
          </a:pPr>
          <a:r>
            <a:rPr lang="nl-BE" sz="3800" kern="1200" noProof="0">
              <a:solidFill>
                <a:schemeClr val="bg1"/>
              </a:solidFill>
            </a:rPr>
            <a:t>Kopen</a:t>
          </a:r>
        </a:p>
      </dsp:txBody>
      <dsp:txXfrm rot="-10800000">
        <a:off x="2870982" y="4113988"/>
        <a:ext cx="2196746" cy="15739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8013827" cy="1025435"/>
        </a:xfrm>
        <a:prstGeom prst="trapezoid">
          <a:avLst>
            <a:gd name="adj" fmla="val 70657"/>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Zelf maken</a:t>
          </a:r>
        </a:p>
      </dsp:txBody>
      <dsp:txXfrm rot="-10800000">
        <a:off x="1402419" y="0"/>
        <a:ext cx="5208987" cy="1025435"/>
      </dsp:txXfrm>
    </dsp:sp>
    <dsp:sp modelId="{A96D8634-8917-4844-8F02-B91AF08BA2E7}">
      <dsp:nvSpPr>
        <dsp:cNvPr id="0" name=""/>
        <dsp:cNvSpPr/>
      </dsp:nvSpPr>
      <dsp:spPr>
        <a:xfrm rot="10800000">
          <a:off x="724536" y="1025435"/>
          <a:ext cx="6564753" cy="1025435"/>
        </a:xfrm>
        <a:prstGeom prst="trapezoid">
          <a:avLst>
            <a:gd name="adj" fmla="val 70657"/>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Delen of ruilen</a:t>
          </a:r>
        </a:p>
      </dsp:txBody>
      <dsp:txXfrm rot="-10800000">
        <a:off x="1873368" y="1025435"/>
        <a:ext cx="4267089" cy="1025435"/>
      </dsp:txXfrm>
    </dsp:sp>
    <dsp:sp modelId="{2D479564-C3DB-419A-B48E-8EA194CAA0BD}">
      <dsp:nvSpPr>
        <dsp:cNvPr id="0" name=""/>
        <dsp:cNvSpPr/>
      </dsp:nvSpPr>
      <dsp:spPr>
        <a:xfrm rot="10800000">
          <a:off x="1449073" y="2050870"/>
          <a:ext cx="5115679" cy="1025435"/>
        </a:xfrm>
        <a:prstGeom prst="trapezoid">
          <a:avLst>
            <a:gd name="adj" fmla="val 70657"/>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BE" sz="3800" kern="1200" noProof="0">
              <a:solidFill>
                <a:schemeClr val="bg1"/>
              </a:solidFill>
            </a:rPr>
            <a:t>Gebruiken wat ik heb</a:t>
          </a:r>
        </a:p>
      </dsp:txBody>
      <dsp:txXfrm rot="-10800000">
        <a:off x="2344317" y="2050870"/>
        <a:ext cx="3325191" cy="1025435"/>
      </dsp:txXfrm>
    </dsp:sp>
    <dsp:sp modelId="{931FA64B-284C-44DE-A0BC-D0AB5554C16D}">
      <dsp:nvSpPr>
        <dsp:cNvPr id="0" name=""/>
        <dsp:cNvSpPr/>
      </dsp:nvSpPr>
      <dsp:spPr>
        <a:xfrm rot="10800000">
          <a:off x="2173610" y="3076305"/>
          <a:ext cx="3666605" cy="1025435"/>
        </a:xfrm>
        <a:prstGeom prst="trapezoid">
          <a:avLst>
            <a:gd name="adj" fmla="val 70657"/>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BE" sz="2800" kern="1200" noProof="0">
              <a:solidFill>
                <a:schemeClr val="bg1"/>
              </a:solidFill>
            </a:rPr>
            <a:t>Tweedehands</a:t>
          </a:r>
        </a:p>
      </dsp:txBody>
      <dsp:txXfrm rot="-10800000">
        <a:off x="2815266" y="3076305"/>
        <a:ext cx="2383293" cy="1025435"/>
      </dsp:txXfrm>
    </dsp:sp>
    <dsp:sp modelId="{35E7BC81-3DE9-4205-A0C5-4FF0A3E8076B}">
      <dsp:nvSpPr>
        <dsp:cNvPr id="0" name=""/>
        <dsp:cNvSpPr/>
      </dsp:nvSpPr>
      <dsp:spPr>
        <a:xfrm rot="10800000">
          <a:off x="2898147" y="4101740"/>
          <a:ext cx="2217532" cy="1569233"/>
        </a:xfrm>
        <a:prstGeom prst="trapezoid">
          <a:avLst>
            <a:gd name="adj" fmla="val 70657"/>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t" anchorCtr="0">
          <a:noAutofit/>
        </a:bodyPr>
        <a:lstStyle/>
        <a:p>
          <a:pPr marL="0" lvl="0" indent="0" algn="ctr" defTabSz="1689100">
            <a:lnSpc>
              <a:spcPct val="100000"/>
            </a:lnSpc>
            <a:spcBef>
              <a:spcPct val="0"/>
            </a:spcBef>
            <a:spcAft>
              <a:spcPct val="35000"/>
            </a:spcAft>
            <a:buNone/>
          </a:pPr>
          <a:r>
            <a:rPr lang="nl-BE" sz="3800" kern="1200" noProof="0">
              <a:solidFill>
                <a:schemeClr val="bg1"/>
              </a:solidFill>
            </a:rPr>
            <a:t>Kopen</a:t>
          </a:r>
        </a:p>
      </dsp:txBody>
      <dsp:txXfrm rot="-10800000">
        <a:off x="2898147" y="4101740"/>
        <a:ext cx="2217532" cy="15692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0.06633</cdr:x>
      <cdr:y>0.09908</cdr:y>
    </cdr:from>
    <cdr:to>
      <cdr:x>0.958</cdr:x>
      <cdr:y>0.38504</cdr:y>
    </cdr:to>
    <cdr:sp macro="" textlink="">
      <cdr:nvSpPr>
        <cdr:cNvPr id="2" name="Rechthoek 1">
          <a:extLst xmlns:a="http://schemas.openxmlformats.org/drawingml/2006/main">
            <a:ext uri="{FF2B5EF4-FFF2-40B4-BE49-F238E27FC236}">
              <a16:creationId xmlns:a16="http://schemas.microsoft.com/office/drawing/2014/main" id="{C09CE493-E48B-8CDA-AD9B-D2B253B00590}"/>
            </a:ext>
          </a:extLst>
        </cdr:cNvPr>
        <cdr:cNvSpPr/>
      </cdr:nvSpPr>
      <cdr:spPr>
        <a:xfrm xmlns:a="http://schemas.openxmlformats.org/drawingml/2006/main">
          <a:off x="409142" y="444496"/>
          <a:ext cx="5500168" cy="1282895"/>
        </a:xfrm>
        <a:prstGeom xmlns:a="http://schemas.openxmlformats.org/drawingml/2006/main" prst="rect">
          <a:avLst/>
        </a:prstGeom>
        <a:solidFill xmlns:a="http://schemas.openxmlformats.org/drawingml/2006/main">
          <a:schemeClr val="bg1">
            <a:lumMod val="75000"/>
            <a:alpha val="3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B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427" cy="513509"/>
          </a:xfrm>
          <a:prstGeom prst="rect">
            <a:avLst/>
          </a:prstGeom>
        </p:spPr>
        <p:txBody>
          <a:bodyPr vert="horz" lIns="94789" tIns="47394" rIns="94789" bIns="47394" rtlCol="0"/>
          <a:lstStyle>
            <a:lvl1pPr algn="l">
              <a:defRPr sz="1200"/>
            </a:lvl1pPr>
          </a:lstStyle>
          <a:p>
            <a:endParaRPr lang="fr-BE"/>
          </a:p>
        </p:txBody>
      </p:sp>
      <p:sp>
        <p:nvSpPr>
          <p:cNvPr id="3" name="Espace réservé de la date 2"/>
          <p:cNvSpPr>
            <a:spLocks noGrp="1"/>
          </p:cNvSpPr>
          <p:nvPr>
            <p:ph type="dt" idx="1"/>
          </p:nvPr>
        </p:nvSpPr>
        <p:spPr>
          <a:xfrm>
            <a:off x="4023993" y="0"/>
            <a:ext cx="3078427" cy="513509"/>
          </a:xfrm>
          <a:prstGeom prst="rect">
            <a:avLst/>
          </a:prstGeom>
        </p:spPr>
        <p:txBody>
          <a:bodyPr vert="horz" lIns="94789" tIns="47394" rIns="94789" bIns="47394" rtlCol="0"/>
          <a:lstStyle>
            <a:lvl1pPr algn="r">
              <a:defRPr sz="1200"/>
            </a:lvl1pPr>
          </a:lstStyle>
          <a:p>
            <a:fld id="{C034DAFE-39F0-423F-B37A-8D959319717A}" type="datetimeFigureOut">
              <a:rPr lang="fr-BE" smtClean="0"/>
              <a:t>16-10-24</a:t>
            </a:fld>
            <a:endParaRPr lang="fr-BE"/>
          </a:p>
        </p:txBody>
      </p:sp>
      <p:sp>
        <p:nvSpPr>
          <p:cNvPr id="4" name="Espace réservé de l'image des diapositives 3"/>
          <p:cNvSpPr>
            <a:spLocks noGrp="1" noRot="1" noChangeAspect="1"/>
          </p:cNvSpPr>
          <p:nvPr>
            <p:ph type="sldImg" idx="2"/>
          </p:nvPr>
        </p:nvSpPr>
        <p:spPr>
          <a:xfrm>
            <a:off x="1249363" y="1281113"/>
            <a:ext cx="4605337" cy="3452812"/>
          </a:xfrm>
          <a:prstGeom prst="rect">
            <a:avLst/>
          </a:prstGeom>
          <a:noFill/>
          <a:ln w="12700">
            <a:solidFill>
              <a:prstClr val="black"/>
            </a:solidFill>
          </a:ln>
        </p:spPr>
        <p:txBody>
          <a:bodyPr vert="horz" lIns="94789" tIns="47394" rIns="94789" bIns="47394" rtlCol="0" anchor="ctr"/>
          <a:lstStyle/>
          <a:p>
            <a:endParaRPr lang="fr-BE"/>
          </a:p>
        </p:txBody>
      </p:sp>
      <p:sp>
        <p:nvSpPr>
          <p:cNvPr id="5" name="Espace réservé des notes 4"/>
          <p:cNvSpPr>
            <a:spLocks noGrp="1"/>
          </p:cNvSpPr>
          <p:nvPr>
            <p:ph type="body" sz="quarter" idx="3"/>
          </p:nvPr>
        </p:nvSpPr>
        <p:spPr>
          <a:xfrm>
            <a:off x="710408" y="4925407"/>
            <a:ext cx="5683250" cy="4029879"/>
          </a:xfrm>
          <a:prstGeom prst="rect">
            <a:avLst/>
          </a:prstGeom>
        </p:spPr>
        <p:txBody>
          <a:bodyPr vert="horz" lIns="94789" tIns="47394" rIns="94789" bIns="4739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721107"/>
            <a:ext cx="3078427" cy="513508"/>
          </a:xfrm>
          <a:prstGeom prst="rect">
            <a:avLst/>
          </a:prstGeom>
        </p:spPr>
        <p:txBody>
          <a:bodyPr vert="horz" lIns="94789" tIns="47394" rIns="94789" bIns="47394"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4023993" y="9721107"/>
            <a:ext cx="3078427" cy="513508"/>
          </a:xfrm>
          <a:prstGeom prst="rect">
            <a:avLst/>
          </a:prstGeom>
        </p:spPr>
        <p:txBody>
          <a:bodyPr vert="horz" lIns="94789" tIns="47394" rIns="94789" bIns="47394" rtlCol="0" anchor="b"/>
          <a:lstStyle>
            <a:lvl1pPr algn="r">
              <a:defRPr sz="1200"/>
            </a:lvl1pPr>
          </a:lstStyle>
          <a:p>
            <a:fld id="{9064EF62-FF90-4876-80E7-0EEBCDC16D3D}" type="slidenum">
              <a:rPr lang="fr-BE" smtClean="0"/>
              <a:t>‹#›</a:t>
            </a:fld>
            <a:endParaRPr lang="fr-BE"/>
          </a:p>
        </p:txBody>
      </p:sp>
    </p:spTree>
    <p:extLst>
      <p:ext uri="{BB962C8B-B14F-4D97-AF65-F5344CB8AC3E}">
        <p14:creationId xmlns:p14="http://schemas.microsoft.com/office/powerpoint/2010/main" val="293012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iweps.be/indicateur-statistique/part-denergie-renouvelable-consommation-energetique/" TargetMode="External"/><Relationship Id="rId3" Type="http://schemas.openxmlformats.org/officeDocument/2006/relationships/hyperlink" Target="https://ec.europa.eu/eurostat/statistics-explained/index.php?title=Renewable_energy_statistics" TargetMode="External"/><Relationship Id="rId7" Type="http://schemas.openxmlformats.org/officeDocument/2006/relationships/hyperlink" Target="https://focusonbelgium.be/fr/business/la-belgique-produit-de-plus-en-plus-denergie-vert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febeg.be/fr/statistiques-electricite" TargetMode="External"/><Relationship Id="rId5" Type="http://schemas.openxmlformats.org/officeDocument/2006/relationships/hyperlink" Target="https://app.electricitymaps.com/zone/BE?solar=false&amp;remote=true&amp;wind=false" TargetMode="External"/><Relationship Id="rId4" Type="http://schemas.openxmlformats.org/officeDocument/2006/relationships/hyperlink" Target="file:///C:\Users\SophieJadinGoodPlane\Downloads\Energy-Key-Data-fevrier-2023.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nsoglobe.com/energie-quest-ce-qui-consomme-le-plus-dans-la-maison-c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ellowdog.co/news/energy-consumed-watching-gangnam-style/#:~:text=The%20Shocking%20Amount%20of%20Energy%20Used%20to%20Stream,consumed.%20...%203%20Changing%20the%20Data%20Industry%2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nRePbJtegN4"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youtube.com/watch?v=f3rGH5Ms-lI"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nRePbJtegN4"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youtube.com/watch?v=f3rGH5Ms-lI"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nnaissancedesenergies.org/bp-statistical-review-world-energy-2021-les-chiffres-cles-de-lenergie-dans-le-monde-22021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onnaissancedesenergies.org/les-capacites-electriques-renouvelables-dans-le-monde-statistiques-2023-23032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1</a:t>
            </a:fld>
            <a:endParaRPr lang="fr-BE"/>
          </a:p>
        </p:txBody>
      </p:sp>
    </p:spTree>
    <p:extLst>
      <p:ext uri="{BB962C8B-B14F-4D97-AF65-F5344CB8AC3E}">
        <p14:creationId xmlns:p14="http://schemas.microsoft.com/office/powerpoint/2010/main" val="231893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B</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10</a:t>
            </a:fld>
            <a:endParaRPr lang="fr-BE"/>
          </a:p>
        </p:txBody>
      </p:sp>
    </p:spTree>
    <p:extLst>
      <p:ext uri="{BB962C8B-B14F-4D97-AF65-F5344CB8AC3E}">
        <p14:creationId xmlns:p14="http://schemas.microsoft.com/office/powerpoint/2010/main" val="126835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900">
                <a:latin typeface="Segoe UI" panose="020B0502040204020203" pitchFamily="34" charset="0"/>
              </a:rPr>
              <a:t>Opmerking: Opgepast met biomassa hernieuwbaar te noemen: door ontbossing </a:t>
            </a:r>
            <a:r>
              <a:rPr lang="nl-NL" sz="1900" err="1">
                <a:latin typeface="Segoe UI" panose="020B0502040204020203" pitchFamily="34" charset="0"/>
              </a:rPr>
              <a:t>etc</a:t>
            </a:r>
            <a:r>
              <a:rPr lang="nl-NL" sz="1900">
                <a:latin typeface="Segoe UI" panose="020B0502040204020203" pitchFamily="34" charset="0"/>
              </a:rPr>
              <a:t> zou ook biomassa op kunnen geraken.</a:t>
            </a:r>
            <a:br>
              <a:rPr lang="nl-NL" sz="1900">
                <a:latin typeface="Segoe UI" panose="020B0502040204020203" pitchFamily="34" charset="0"/>
              </a:rPr>
            </a:br>
            <a:br>
              <a:rPr lang="nl-NL" sz="1900">
                <a:latin typeface="Segoe UI" panose="020B0502040204020203" pitchFamily="34" charset="0"/>
              </a:rPr>
            </a:br>
            <a:r>
              <a:rPr lang="nl-NL" sz="1900">
                <a:latin typeface="Segoe UI" panose="020B0502040204020203" pitchFamily="34" charset="0"/>
              </a:rPr>
              <a:t>Opmerking: In het Nederlands zeggen we « aardgas », in het Engels: « </a:t>
            </a:r>
            <a:r>
              <a:rPr lang="nl-NL" sz="1900" err="1">
                <a:latin typeface="Segoe UI" panose="020B0502040204020203" pitchFamily="34" charset="0"/>
              </a:rPr>
              <a:t>natural</a:t>
            </a:r>
            <a:r>
              <a:rPr lang="nl-NL" sz="1900">
                <a:latin typeface="Segoe UI" panose="020B0502040204020203" pitchFamily="34" charset="0"/>
              </a:rPr>
              <a:t> gas » en in het Frans is het « </a:t>
            </a:r>
            <a:r>
              <a:rPr lang="nl-NL" sz="1900" err="1">
                <a:latin typeface="Segoe UI" panose="020B0502040204020203" pitchFamily="34" charset="0"/>
              </a:rPr>
              <a:t>gaz</a:t>
            </a:r>
            <a:r>
              <a:rPr lang="nl-NL" sz="1900">
                <a:latin typeface="Segoe UI" panose="020B0502040204020203" pitchFamily="34" charset="0"/>
              </a:rPr>
              <a:t> naturel » </a:t>
            </a:r>
            <a:br>
              <a:rPr lang="nl-NL" sz="1900">
                <a:latin typeface="Segoe UI" panose="020B0502040204020203" pitchFamily="34" charset="0"/>
              </a:rPr>
            </a:br>
            <a:r>
              <a:rPr lang="nl-NL" sz="1900">
                <a:latin typeface="Segoe UI" panose="020B0502040204020203" pitchFamily="34" charset="0"/>
              </a:rPr>
              <a:t>Natural gas en </a:t>
            </a:r>
            <a:r>
              <a:rPr lang="nl-NL" sz="1900" err="1">
                <a:latin typeface="Segoe UI" panose="020B0502040204020203" pitchFamily="34" charset="0"/>
              </a:rPr>
              <a:t>gaz</a:t>
            </a:r>
            <a:r>
              <a:rPr lang="nl-NL" sz="1900">
                <a:latin typeface="Segoe UI" panose="020B0502040204020203" pitchFamily="34" charset="0"/>
              </a:rPr>
              <a:t> naturel dat klinkt « natuurlijk » alsof het biologisch of hernieuwbaar zou zijn. </a:t>
            </a:r>
            <a:endParaRPr lang="nl-NL" noProof="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11</a:t>
            </a:fld>
            <a:endParaRPr lang="fr-BE"/>
          </a:p>
        </p:txBody>
      </p:sp>
    </p:spTree>
    <p:extLst>
      <p:ext uri="{BB962C8B-B14F-4D97-AF65-F5344CB8AC3E}">
        <p14:creationId xmlns:p14="http://schemas.microsoft.com/office/powerpoint/2010/main" val="419994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410">
              <a:defRPr/>
            </a:pPr>
            <a:r>
              <a:rPr lang="nl-BE"/>
              <a:t>Antwoord: A</a:t>
            </a:r>
          </a:p>
          <a:p>
            <a:pPr defTabSz="947410">
              <a:defRPr/>
            </a:pPr>
            <a:r>
              <a:rPr lang="nl-BE"/>
              <a:t>Uitleg: zonnepanelen werken op zonlicht, niet op warmte! De elektrische onderdelen kunnen oververhitten in de zomer. Af en toe regen helpt het vuil van de zonnepanelen te verwijderen.</a:t>
            </a:r>
          </a:p>
          <a:p>
            <a:pPr defTabSz="947410">
              <a:defRPr/>
            </a:pPr>
            <a:r>
              <a:rPr lang="fr-BE"/>
              <a:t>Bron: </a:t>
            </a:r>
            <a:r>
              <a:rPr lang="nl-BE">
                <a:solidFill>
                  <a:srgbClr val="000000"/>
                </a:solidFill>
                <a:latin typeface="Calibri Light" panose="020F0302020204030204" pitchFamily="34" charset="0"/>
              </a:rPr>
              <a:t>https://www.energids.be/nl/vraag-antwoord/wanneer-is-de-opbrengst-van-mijn-zonnepanelen-het-grootst/2368/</a:t>
            </a:r>
            <a:r>
              <a:rPr lang="nl-BE"/>
              <a:t> </a:t>
            </a:r>
            <a:endParaRPr lang="fr-BE"/>
          </a:p>
          <a:p>
            <a:endParaRPr lang="fr-BE"/>
          </a:p>
          <a:p>
            <a:r>
              <a:rPr lang="fr-BE" err="1"/>
              <a:t>Werkvorm</a:t>
            </a:r>
            <a:r>
              <a:rPr lang="fr-BE"/>
              <a:t>: </a:t>
            </a:r>
            <a:r>
              <a:rPr lang="fr-BE" err="1"/>
              <a:t>Meervoudige</a:t>
            </a:r>
            <a:r>
              <a:rPr lang="fr-BE"/>
              <a:t> </a:t>
            </a:r>
            <a:r>
              <a:rPr lang="fr-BE" err="1"/>
              <a:t>intelligentie</a:t>
            </a:r>
            <a:r>
              <a:rPr lang="fr-BE"/>
              <a:t>: </a:t>
            </a:r>
            <a:r>
              <a:rPr lang="fr-BE" err="1"/>
              <a:t>muzikaal</a:t>
            </a:r>
            <a:r>
              <a:rPr lang="fr-BE"/>
              <a:t> + </a:t>
            </a:r>
            <a:r>
              <a:rPr lang="fr-BE" err="1"/>
              <a:t>beweging</a:t>
            </a:r>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12</a:t>
            </a:fld>
            <a:endParaRPr lang="fr-BE"/>
          </a:p>
        </p:txBody>
      </p:sp>
    </p:spTree>
    <p:extLst>
      <p:ext uri="{BB962C8B-B14F-4D97-AF65-F5344CB8AC3E}">
        <p14:creationId xmlns:p14="http://schemas.microsoft.com/office/powerpoint/2010/main" val="381618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13</a:t>
            </a:fld>
            <a:endParaRPr lang="fr-BE"/>
          </a:p>
        </p:txBody>
      </p:sp>
    </p:spTree>
    <p:extLst>
      <p:ext uri="{BB962C8B-B14F-4D97-AF65-F5344CB8AC3E}">
        <p14:creationId xmlns:p14="http://schemas.microsoft.com/office/powerpoint/2010/main" val="207591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a:t>Net zoals bij een windmolen of fietsdynamo: beweging zorgt voor elektriciteit. </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14</a:t>
            </a:fld>
            <a:endParaRPr lang="fr-BE"/>
          </a:p>
        </p:txBody>
      </p:sp>
    </p:spTree>
    <p:extLst>
      <p:ext uri="{BB962C8B-B14F-4D97-AF65-F5344CB8AC3E}">
        <p14:creationId xmlns:p14="http://schemas.microsoft.com/office/powerpoint/2010/main" val="1382651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a:t>Antwoord: A</a:t>
            </a:r>
          </a:p>
          <a:p>
            <a:r>
              <a:rPr lang="fr-BE"/>
              <a:t>Brond: </a:t>
            </a:r>
            <a:r>
              <a:rPr lang="nl-BE" sz="1900">
                <a:latin typeface="Segoe UI" panose="020B0502040204020203" pitchFamily="34" charset="0"/>
              </a:rPr>
              <a:t>https://www.iea.org/countries/belgium</a:t>
            </a:r>
            <a:r>
              <a:rPr lang="fr-BE" sz="1900">
                <a:latin typeface="Segoe UI" panose="020B0502040204020203" pitchFamily="34" charset="0"/>
              </a:rPr>
              <a:t> </a:t>
            </a:r>
            <a:endParaRPr lang="fr-BE"/>
          </a:p>
          <a:p>
            <a:r>
              <a:rPr lang="fr-BE"/>
              <a:t>Rapport de ELIA </a:t>
            </a:r>
            <a:r>
              <a:rPr lang="fr-BE">
                <a:sym typeface="Wingdings" panose="05000000000000000000" pitchFamily="2" charset="2"/>
              </a:rPr>
              <a:t> source fiable à aller voir</a:t>
            </a:r>
          </a:p>
          <a:p>
            <a:r>
              <a:rPr lang="fr-BE"/>
              <a:t>20230106_EnergyMix2022_NL_v3.pdf</a:t>
            </a:r>
            <a:r>
              <a:rPr lang="fr-BE">
                <a:sym typeface="Wingdings" panose="05000000000000000000" pitchFamily="2" charset="2"/>
              </a:rPr>
              <a:t> </a:t>
            </a:r>
          </a:p>
          <a:p>
            <a:endParaRPr lang="fr-BE"/>
          </a:p>
          <a:p>
            <a:r>
              <a:rPr lang="nl-BE" err="1">
                <a:hlinkClick r:id="rId3"/>
              </a:rPr>
              <a:t>Renewable</a:t>
            </a:r>
            <a:r>
              <a:rPr lang="nl-BE">
                <a:hlinkClick r:id="rId3"/>
              </a:rPr>
              <a:t> energy </a:t>
            </a:r>
            <a:r>
              <a:rPr lang="nl-BE" err="1">
                <a:hlinkClick r:id="rId3"/>
              </a:rPr>
              <a:t>statistics</a:t>
            </a:r>
            <a:r>
              <a:rPr lang="nl-BE">
                <a:hlinkClick r:id="rId3"/>
              </a:rPr>
              <a:t> - </a:t>
            </a:r>
            <a:r>
              <a:rPr lang="nl-BE" err="1">
                <a:hlinkClick r:id="rId3"/>
              </a:rPr>
              <a:t>Statistics</a:t>
            </a:r>
            <a:r>
              <a:rPr lang="nl-BE">
                <a:hlinkClick r:id="rId3"/>
              </a:rPr>
              <a:t> </a:t>
            </a:r>
            <a:r>
              <a:rPr lang="nl-BE" err="1">
                <a:hlinkClick r:id="rId3"/>
              </a:rPr>
              <a:t>Explained</a:t>
            </a:r>
            <a:r>
              <a:rPr lang="nl-BE">
                <a:hlinkClick r:id="rId3"/>
              </a:rPr>
              <a:t> (europa.eu)</a:t>
            </a:r>
            <a:endParaRPr lang="nl-BE"/>
          </a:p>
          <a:p>
            <a:r>
              <a:rPr lang="fr-BE">
                <a:hlinkClick r:id="rId4"/>
              </a:rPr>
              <a:t>Energy-Key-Data-fevrier-2023.pdf</a:t>
            </a:r>
            <a:endParaRPr lang="nl-BE"/>
          </a:p>
          <a:p>
            <a:r>
              <a:rPr lang="fr-FR" err="1">
                <a:hlinkClick r:id="rId5"/>
              </a:rPr>
              <a:t>Electricity</a:t>
            </a:r>
            <a:r>
              <a:rPr lang="fr-FR">
                <a:hlinkClick r:id="rId5"/>
              </a:rPr>
              <a:t> Maps | Émissions CO₂ de la consommation électrique en temps réel</a:t>
            </a:r>
            <a:endParaRPr lang="fr-FR"/>
          </a:p>
          <a:p>
            <a:r>
              <a:rPr lang="fr-FR">
                <a:hlinkClick r:id="rId6"/>
              </a:rPr>
              <a:t>Statistiques électricité | FEBEG Fédération Belge des Entreprises Électriques et Gazières</a:t>
            </a:r>
            <a:endParaRPr lang="fr-FR"/>
          </a:p>
          <a:p>
            <a:r>
              <a:rPr lang="fr-FR">
                <a:hlinkClick r:id="rId7"/>
              </a:rPr>
              <a:t>La Belgique produit de plus en plus d’énergie verte | Focus on Belgium</a:t>
            </a:r>
            <a:endParaRPr lang="fr-FR"/>
          </a:p>
          <a:p>
            <a:r>
              <a:rPr lang="fr-FR">
                <a:hlinkClick r:id="rId8"/>
              </a:rPr>
              <a:t>Part d’énergie renouvelable dans la production énergétique - </a:t>
            </a:r>
            <a:r>
              <a:rPr lang="fr-FR" err="1">
                <a:hlinkClick r:id="rId8"/>
              </a:rPr>
              <a:t>Iweps</a:t>
            </a:r>
            <a:endParaRPr lang="fr-FR"/>
          </a:p>
          <a:p>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15</a:t>
            </a:fld>
            <a:endParaRPr lang="fr-BE"/>
          </a:p>
        </p:txBody>
      </p:sp>
    </p:spTree>
    <p:extLst>
      <p:ext uri="{BB962C8B-B14F-4D97-AF65-F5344CB8AC3E}">
        <p14:creationId xmlns:p14="http://schemas.microsoft.com/office/powerpoint/2010/main" val="309201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a:t>https://www.iea.org/countries/belgium</a:t>
            </a:r>
            <a:br>
              <a:rPr lang="nl-BE" noProof="0"/>
            </a:br>
            <a:r>
              <a:rPr lang="nl-BE" noProof="0"/>
              <a:t>Deze grafiek toont de elektriciteitsproductie in België (de vorige grafiek ging over de wereld)</a:t>
            </a:r>
            <a:br>
              <a:rPr lang="nl-BE" noProof="0"/>
            </a:br>
            <a:r>
              <a:rPr lang="nl-BE" noProof="0"/>
              <a:t>Op de y-as zetten we de percentages (want dat was de vraag: hoeveel %)</a:t>
            </a:r>
            <a:br>
              <a:rPr lang="nl-BE" noProof="0"/>
            </a:br>
            <a:r>
              <a:rPr lang="nl-BE" noProof="0"/>
              <a:t>Wat opvalt:</a:t>
            </a:r>
          </a:p>
          <a:p>
            <a:pPr marL="177639" indent="-177639">
              <a:buFont typeface="Arial" panose="020B0604020202020204" pitchFamily="34" charset="0"/>
              <a:buChar char="•"/>
            </a:pPr>
            <a:r>
              <a:rPr lang="nl-BE" noProof="0"/>
              <a:t>Steenkool mindert. Jaren 60 – 70 waren populaire jaren voor steenkool in België (steenkoolmijnen in Limburg)</a:t>
            </a:r>
          </a:p>
          <a:p>
            <a:pPr marL="177639" indent="-177639">
              <a:buFont typeface="Arial" panose="020B0604020202020204" pitchFamily="34" charset="0"/>
              <a:buChar char="•"/>
            </a:pPr>
            <a:r>
              <a:rPr lang="nl-BE" noProof="0"/>
              <a:t>Kernenergie is altijd een groot deel</a:t>
            </a:r>
          </a:p>
          <a:p>
            <a:pPr marL="177639" indent="-177639">
              <a:buFont typeface="Arial" panose="020B0604020202020204" pitchFamily="34" charset="0"/>
              <a:buChar char="•"/>
            </a:pPr>
            <a:r>
              <a:rPr lang="nl-BE" noProof="0"/>
              <a:t>Antwoord op de vraag: water-wind-zon, dat pakketje is nog geen 25% van de totale productie in België</a:t>
            </a:r>
          </a:p>
          <a:p>
            <a:endParaRPr lang="fr-BE"/>
          </a:p>
          <a:p>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16</a:t>
            </a:fld>
            <a:endParaRPr lang="fr-BE"/>
          </a:p>
        </p:txBody>
      </p:sp>
    </p:spTree>
    <p:extLst>
      <p:ext uri="{BB962C8B-B14F-4D97-AF65-F5344CB8AC3E}">
        <p14:creationId xmlns:p14="http://schemas.microsoft.com/office/powerpoint/2010/main" val="123324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410">
              <a:defRPr/>
            </a:pPr>
            <a:r>
              <a:rPr lang="nl-BE"/>
              <a:t>Antwoord : C</a:t>
            </a:r>
          </a:p>
          <a:p>
            <a:endParaRPr lang="fr-FR">
              <a:hlinkClick r:id="rId3"/>
            </a:endParaRPr>
          </a:p>
          <a:p>
            <a:r>
              <a:rPr lang="fr-BE"/>
              <a:t>Bron: https://www.consoglobe.com/energie-quest-ce-qui-consomme-le-plus-dans-la-maison-cg</a:t>
            </a:r>
            <a:r>
              <a:rPr lang="fr-FR"/>
              <a:t> </a:t>
            </a:r>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17</a:t>
            </a:fld>
            <a:endParaRPr lang="fr-BE"/>
          </a:p>
        </p:txBody>
      </p:sp>
    </p:spTree>
    <p:extLst>
      <p:ext uri="{BB962C8B-B14F-4D97-AF65-F5344CB8AC3E}">
        <p14:creationId xmlns:p14="http://schemas.microsoft.com/office/powerpoint/2010/main" val="291083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Bron: https://economie.fgov.be/nl/publicaties/analyse-van-het-0</a:t>
            </a:r>
          </a:p>
          <a:p>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18</a:t>
            </a:fld>
            <a:endParaRPr lang="fr-BE"/>
          </a:p>
        </p:txBody>
      </p:sp>
    </p:spTree>
    <p:extLst>
      <p:ext uri="{BB962C8B-B14F-4D97-AF65-F5344CB8AC3E}">
        <p14:creationId xmlns:p14="http://schemas.microsoft.com/office/powerpoint/2010/main" val="771629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a:t>Antwoord: B</a:t>
            </a:r>
          </a:p>
          <a:p>
            <a:endParaRPr lang="nl-NL" noProof="0"/>
          </a:p>
          <a:p>
            <a:r>
              <a:rPr lang="nl-NL" noProof="0"/>
              <a:t>Werkvorm: meervoudige intelligentie: muzikaal</a:t>
            </a:r>
            <a:endParaRPr lang="fr-BE"/>
          </a:p>
          <a:p>
            <a:r>
              <a:rPr lang="en-US" err="1">
                <a:hlinkClick r:id="rId3"/>
              </a:rPr>
              <a:t>Bron</a:t>
            </a:r>
            <a:r>
              <a:rPr lang="en-US">
                <a:hlinkClick r:id="rId3"/>
              </a:rPr>
              <a:t>: The Energy Used to Stream Gangnam Style - </a:t>
            </a:r>
            <a:r>
              <a:rPr lang="en-US" err="1">
                <a:hlinkClick r:id="rId3"/>
              </a:rPr>
              <a:t>YellowDog</a:t>
            </a:r>
            <a:endParaRPr lang="fr-BE"/>
          </a:p>
          <a:p>
            <a:r>
              <a:rPr lang="fr-BE">
                <a:sym typeface="Wingdings" panose="05000000000000000000" pitchFamily="2" charset="2"/>
              </a:rPr>
              <a:t>3,1 Giga Watt/Heure</a:t>
            </a:r>
            <a:endParaRPr lang="fr-BE"/>
          </a:p>
          <a:p>
            <a:endParaRPr lang="fr-BE"/>
          </a:p>
          <a:p>
            <a:r>
              <a:rPr lang="nl-NL" noProof="0"/>
              <a:t>Met deze vraag willen we de bewustwording rond streaming verhogen. </a:t>
            </a:r>
          </a:p>
          <a:p>
            <a:r>
              <a:rPr lang="nl-NL" noProof="0"/>
              <a:t>Hebben jullie er al eens bij stil gestaan dat streamen ook energie verbruikt? Behalve het toestel zelf, is er dus ook ergens een server (en de deze servers moeten constant gekoeld worden) die al die streams mogelijk maakt. </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19</a:t>
            </a:fld>
            <a:endParaRPr lang="fr-BE"/>
          </a:p>
        </p:txBody>
      </p:sp>
    </p:spTree>
    <p:extLst>
      <p:ext uri="{BB962C8B-B14F-4D97-AF65-F5344CB8AC3E}">
        <p14:creationId xmlns:p14="http://schemas.microsoft.com/office/powerpoint/2010/main" val="104656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Klas in 4 groepen verdelen</a:t>
            </a:r>
          </a:p>
          <a:p>
            <a:r>
              <a:rPr lang="nl-BE" dirty="0"/>
              <a:t>Alle groepen beginnen onderaan: Op dit moment zijn ze niet energiezuinig of bewust bezig met energie. Dat willen we natuurlijk anders. Hun doel is bovenaan geraken en dus energiezuiniger &amp; </a:t>
            </a:r>
            <a:r>
              <a:rPr lang="nl-BE" dirty="0" err="1"/>
              <a:t>energiebewuster</a:t>
            </a:r>
            <a:r>
              <a:rPr lang="nl-BE" dirty="0"/>
              <a:t> leven.</a:t>
            </a:r>
            <a:br>
              <a:rPr lang="nl-BE" dirty="0"/>
            </a:br>
            <a:r>
              <a:rPr lang="nl-BE" dirty="0"/>
              <a:t>Dat doen ze door juiste antwoorden te geven of opdrachten correct uit te voeren.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Iedere keer als een groep over een stippellijn gaat, moeten ze een objectenkaart trekken. Deze kaart is goed of slecht en dat groepje mag 1 plaats naar boven of naar beneden. </a:t>
            </a:r>
          </a:p>
          <a:p>
            <a:endParaRPr lang="nl-BE" dirty="0"/>
          </a:p>
          <a:p>
            <a:r>
              <a:rPr lang="nl-BE" dirty="0"/>
              <a:t>Uitbereiding activiteit 2: </a:t>
            </a:r>
          </a:p>
          <a:p>
            <a:r>
              <a:rPr lang="nl-BE" dirty="0"/>
              <a:t>Als een groep boven is krijgt deze groep een raadsel, de oplossing van dit raadsel is 1 cijfer. </a:t>
            </a:r>
            <a:br>
              <a:rPr lang="nl-BE" dirty="0"/>
            </a:br>
            <a:r>
              <a:rPr lang="nl-BE" dirty="0"/>
              <a:t>Als alle vier de groepen boven zijn én hun raadsel hebben opgelost, heeft de klas dus 4 cijfers, waarmee ze het cijferslot van de koffer openkrijgen.</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a:t>
            </a:fld>
            <a:endParaRPr lang="fr-BE"/>
          </a:p>
        </p:txBody>
      </p:sp>
    </p:spTree>
    <p:extLst>
      <p:ext uri="{BB962C8B-B14F-4D97-AF65-F5344CB8AC3E}">
        <p14:creationId xmlns:p14="http://schemas.microsoft.com/office/powerpoint/2010/main" val="3620789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a:t>Antwoord: A</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20</a:t>
            </a:fld>
            <a:endParaRPr lang="fr-BE"/>
          </a:p>
        </p:txBody>
      </p:sp>
    </p:spTree>
    <p:extLst>
      <p:ext uri="{BB962C8B-B14F-4D97-AF65-F5344CB8AC3E}">
        <p14:creationId xmlns:p14="http://schemas.microsoft.com/office/powerpoint/2010/main" val="65930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Bron: https://news.economie.fgov.be/196580-het-energielabel-in-een-nieuw-jasje</a:t>
            </a:r>
            <a:br>
              <a:rPr lang="nl-BE" dirty="0"/>
            </a:br>
            <a:r>
              <a:rPr lang="nl-BE" dirty="0"/>
              <a:t>sinds maart 2021 nieuw label</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21</a:t>
            </a:fld>
            <a:endParaRPr lang="fr-BE"/>
          </a:p>
        </p:txBody>
      </p:sp>
    </p:spTree>
    <p:extLst>
      <p:ext uri="{BB962C8B-B14F-4D97-AF65-F5344CB8AC3E}">
        <p14:creationId xmlns:p14="http://schemas.microsoft.com/office/powerpoint/2010/main" val="2114097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dirty="0"/>
              <a:t>Antwoord: C</a:t>
            </a:r>
          </a:p>
          <a:p>
            <a:r>
              <a:rPr lang="nl-NL" noProof="0" dirty="0"/>
              <a:t>Bron: </a:t>
            </a:r>
            <a:r>
              <a:rPr lang="en-US" b="0" i="0" dirty="0">
                <a:solidFill>
                  <a:srgbClr val="242424"/>
                </a:solidFill>
                <a:effectLst/>
                <a:latin typeface="Aptos Narrow" panose="020B0004020202020204" pitchFamily="34" charset="0"/>
              </a:rPr>
              <a:t>data: https://www.milieucentraal.nl/energie-besparen/apparaten-in-huis/televisie/</a:t>
            </a:r>
          </a:p>
          <a:p>
            <a:endParaRPr lang="en-US" b="0" i="0" noProof="0" dirty="0">
              <a:solidFill>
                <a:srgbClr val="242424"/>
              </a:solidFill>
              <a:effectLst/>
              <a:latin typeface="Aptos Narrow" panose="020B0004020202020204" pitchFamily="34" charset="0"/>
            </a:endParaRPr>
          </a:p>
          <a:p>
            <a:r>
              <a:rPr lang="nl-BE" sz="1800" dirty="0" err="1">
                <a:effectLst/>
                <a:latin typeface="Segoe UI" panose="020B0502040204020203" pitchFamily="34" charset="0"/>
              </a:rPr>
              <a:t>maw</a:t>
            </a:r>
            <a:r>
              <a:rPr lang="nl-BE" sz="1800" dirty="0">
                <a:effectLst/>
                <a:latin typeface="Segoe UI" panose="020B0502040204020203" pitchFamily="34" charset="0"/>
              </a:rPr>
              <a:t>: de stelling klopt, voor een gemiddeld sluipverbruik en voor een vrij zuinige grote tv (B-label, 65 inch) of een verspillende kleine tv (D/E-label, 43 inch of F/G label, 32 inch)</a:t>
            </a:r>
            <a:endParaRPr lang="nl-NL" noProof="0" dirty="0"/>
          </a:p>
        </p:txBody>
      </p:sp>
      <p:sp>
        <p:nvSpPr>
          <p:cNvPr id="4" name="Espace réservé du numéro de diapositive 3"/>
          <p:cNvSpPr>
            <a:spLocks noGrp="1"/>
          </p:cNvSpPr>
          <p:nvPr>
            <p:ph type="sldNum" sz="quarter" idx="5"/>
          </p:nvPr>
        </p:nvSpPr>
        <p:spPr/>
        <p:txBody>
          <a:bodyPr/>
          <a:lstStyle/>
          <a:p>
            <a:pPr defTabSz="473942">
              <a:defRPr/>
            </a:pPr>
            <a:fld id="{9064EF62-FF90-4876-80E7-0EEBCDC16D3D}" type="slidenum">
              <a:rPr lang="fr-BE">
                <a:solidFill>
                  <a:prstClr val="black"/>
                </a:solidFill>
                <a:latin typeface="Calibri" panose="020F0502020204030204"/>
              </a:rPr>
              <a:pPr defTabSz="473942">
                <a:defRPr/>
              </a:pPr>
              <a:t>22</a:t>
            </a:fld>
            <a:endParaRPr lang="fr-BE">
              <a:solidFill>
                <a:prstClr val="black"/>
              </a:solidFill>
              <a:latin typeface="Calibri" panose="020F0502020204030204"/>
            </a:endParaRPr>
          </a:p>
        </p:txBody>
      </p:sp>
    </p:spTree>
    <p:extLst>
      <p:ext uri="{BB962C8B-B14F-4D97-AF65-F5344CB8AC3E}">
        <p14:creationId xmlns:p14="http://schemas.microsoft.com/office/powerpoint/2010/main" val="1327030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Antwoord: C</a:t>
            </a:r>
          </a:p>
          <a:p>
            <a:r>
              <a:rPr lang="nl-NL" noProof="0" dirty="0"/>
              <a:t>Bron: </a:t>
            </a:r>
            <a:r>
              <a:rPr lang="en-US" b="0" i="0" dirty="0">
                <a:solidFill>
                  <a:srgbClr val="242424"/>
                </a:solidFill>
                <a:effectLst/>
                <a:latin typeface="Aptos Narrow" panose="020B0004020202020204" pitchFamily="34" charset="0"/>
              </a:rPr>
              <a:t>data: https://www.milieucentraal.nl/energie-besparen/apparaten-in-huis/televisie/</a:t>
            </a:r>
          </a:p>
          <a:p>
            <a:endParaRPr lang="en-US" b="0" i="0" noProof="0" dirty="0">
              <a:solidFill>
                <a:srgbClr val="242424"/>
              </a:solidFill>
              <a:effectLst/>
              <a:latin typeface="Aptos Narrow" panose="020B0004020202020204" pitchFamily="34" charset="0"/>
            </a:endParaRPr>
          </a:p>
          <a:p>
            <a:r>
              <a:rPr lang="nl-BE" sz="1200" dirty="0" err="1">
                <a:effectLst/>
                <a:latin typeface="Segoe UI" panose="020B0502040204020203" pitchFamily="34" charset="0"/>
              </a:rPr>
              <a:t>maw</a:t>
            </a:r>
            <a:r>
              <a:rPr lang="nl-BE" sz="1200" dirty="0">
                <a:effectLst/>
                <a:latin typeface="Segoe UI" panose="020B0502040204020203" pitchFamily="34" charset="0"/>
              </a:rPr>
              <a:t>: de stelling klopt, voor een gemiddeld </a:t>
            </a:r>
            <a:r>
              <a:rPr lang="nl-BE" sz="1200" dirty="0" err="1">
                <a:effectLst/>
                <a:latin typeface="Segoe UI" panose="020B0502040204020203" pitchFamily="34" charset="0"/>
              </a:rPr>
              <a:t>sluiverbruik</a:t>
            </a:r>
            <a:r>
              <a:rPr lang="nl-BE" sz="1200" dirty="0">
                <a:effectLst/>
                <a:latin typeface="Segoe UI" panose="020B0502040204020203" pitchFamily="34" charset="0"/>
              </a:rPr>
              <a:t> en voor een vrij zuinige grote tv (B-label, 65 inch) of een verspillende kleine tv (D/E-label, 43 inch of F/G label, 32 inch)</a:t>
            </a:r>
            <a:endParaRPr lang="nl-NL" noProof="0" dirty="0"/>
          </a:p>
          <a:p>
            <a:endParaRPr lang="nl-BE" dirty="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23</a:t>
            </a:fld>
            <a:endParaRPr lang="fr-BE"/>
          </a:p>
        </p:txBody>
      </p:sp>
    </p:spTree>
    <p:extLst>
      <p:ext uri="{BB962C8B-B14F-4D97-AF65-F5344CB8AC3E}">
        <p14:creationId xmlns:p14="http://schemas.microsoft.com/office/powerpoint/2010/main" val="4216984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dirty="0"/>
              <a:t>Werkvorm: meervoudige intelligentie - mime</a:t>
            </a:r>
            <a:endParaRPr lang="nl-BE" noProof="0" dirty="0">
              <a:sym typeface="Wingdings" panose="05000000000000000000" pitchFamily="2" charset="2"/>
            </a:endParaRPr>
          </a:p>
          <a:p>
            <a:pPr marL="177728" indent="-177728">
              <a:buFont typeface="Wingdings" panose="05000000000000000000" pitchFamily="2" charset="2"/>
              <a:buChar char="à"/>
            </a:pPr>
            <a:r>
              <a:rPr lang="nl-BE" noProof="0" dirty="0">
                <a:sym typeface="Wingdings" panose="05000000000000000000" pitchFamily="2" charset="2"/>
              </a:rPr>
              <a:t>Deel de kaartjes uit aan een aantal leerlingen</a:t>
            </a:r>
          </a:p>
          <a:p>
            <a:pPr marL="177728" indent="-177728">
              <a:buFont typeface="Wingdings" panose="05000000000000000000" pitchFamily="2" charset="2"/>
              <a:buChar char="à"/>
            </a:pPr>
            <a:r>
              <a:rPr lang="nl-BE" noProof="0" dirty="0">
                <a:sym typeface="Wingdings" panose="05000000000000000000" pitchFamily="2" charset="2"/>
              </a:rPr>
              <a:t>Een leerling gaat voor de groep één vervoermiddel uitbeelden</a:t>
            </a:r>
          </a:p>
          <a:p>
            <a:pPr marL="177728" indent="-177728">
              <a:buFont typeface="Wingdings" panose="05000000000000000000" pitchFamily="2" charset="2"/>
              <a:buChar char="à"/>
            </a:pPr>
            <a:r>
              <a:rPr lang="nl-BE" noProof="0" dirty="0">
                <a:sym typeface="Wingdings" panose="05000000000000000000" pitchFamily="2" charset="2"/>
              </a:rPr>
              <a:t>Werd het “voertuig” geraden? Dan krijgt de groep het kaartje en plaats dit in de piramide.</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24</a:t>
            </a:fld>
            <a:endParaRPr lang="fr-BE"/>
          </a:p>
        </p:txBody>
      </p:sp>
    </p:spTree>
    <p:extLst>
      <p:ext uri="{BB962C8B-B14F-4D97-AF65-F5344CB8AC3E}">
        <p14:creationId xmlns:p14="http://schemas.microsoft.com/office/powerpoint/2010/main" val="2221250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dirty="0"/>
              <a:t>Bron: https://www.duurzame-mobiliteit.be/nieuws/stop-principe-stappers-trappers-openbaar-vervoer-en-prive-gemotoriseerd-vervoer</a:t>
            </a:r>
          </a:p>
          <a:p>
            <a:r>
              <a:rPr lang="nl-BE" noProof="0" dirty="0"/>
              <a:t>Uitleg: Het STOP-principe:</a:t>
            </a:r>
          </a:p>
          <a:p>
            <a:pPr marL="177639" indent="-177639">
              <a:buFont typeface="Arial" panose="020B0604020202020204" pitchFamily="34" charset="0"/>
              <a:buChar char="•"/>
            </a:pPr>
            <a:r>
              <a:rPr lang="nl-BE" noProof="0" dirty="0"/>
              <a:t>S van Stappen: als ik van punt A naar punt B ga al stappend. Ik ben de lucht niet aan het vervuilen en ik heb geen extra materiaal nodig om deze verplaatsing te doen. </a:t>
            </a:r>
          </a:p>
          <a:p>
            <a:pPr marL="177639" indent="-177639">
              <a:buFont typeface="Arial" panose="020B0604020202020204" pitchFamily="34" charset="0"/>
              <a:buChar char="•"/>
            </a:pPr>
            <a:r>
              <a:rPr lang="nl-BE" noProof="0" dirty="0"/>
              <a:t>T van Trappen: Ik verplaats met </a:t>
            </a:r>
            <a:r>
              <a:rPr lang="nl-BE" noProof="0" dirty="0" err="1"/>
              <a:t>met</a:t>
            </a:r>
            <a:r>
              <a:rPr lang="nl-BE" noProof="0" dirty="0"/>
              <a:t> de fiets, skateboard of step (allemaal NIET elektrische). Op deze manier stoot ik geen extra CO2 uit, maar ik wel een item nodig dat in een fabriek geproduceerd werd. </a:t>
            </a:r>
            <a:br>
              <a:rPr lang="nl-BE" noProof="0" dirty="0"/>
            </a:br>
            <a:r>
              <a:rPr lang="nl-BE" noProof="0" dirty="0"/>
              <a:t>Over elektrische fietsen en steps: Het is afhankelijk van welke elektriciteit het is. Werd de elektriciteit in een </a:t>
            </a:r>
            <a:r>
              <a:rPr lang="nl-BE" noProof="0" dirty="0" err="1"/>
              <a:t>gas-centrale</a:t>
            </a:r>
            <a:r>
              <a:rPr lang="nl-BE" noProof="0" dirty="0"/>
              <a:t> opgewekt, dan is er wél CO2 uitstoot. </a:t>
            </a:r>
          </a:p>
          <a:p>
            <a:pPr marL="177639" indent="-177639">
              <a:buFont typeface="Arial" panose="020B0604020202020204" pitchFamily="34" charset="0"/>
              <a:buChar char="•"/>
            </a:pPr>
            <a:r>
              <a:rPr lang="nl-BE" noProof="0" dirty="0"/>
              <a:t>O van Openbaar vervoer. Bus, trein, tram. Dit vervoermiddel vervuilt de lucht, maar we zitten met tientallen of honderden tegelijk, we kunnen de impact van onze verplaatsing dus verdelen over de inzittende.</a:t>
            </a:r>
          </a:p>
          <a:p>
            <a:pPr marL="177639" indent="-177639">
              <a:buFont typeface="Arial" panose="020B0604020202020204" pitchFamily="34" charset="0"/>
              <a:buChar char="•"/>
            </a:pPr>
            <a:r>
              <a:rPr lang="nl-BE" noProof="0" dirty="0"/>
              <a:t>P van Personenauto / persoonlijk vervoer: Individuele verplaatsingen met eigen wagen. </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25</a:t>
            </a:fld>
            <a:endParaRPr lang="fr-BE"/>
          </a:p>
        </p:txBody>
      </p:sp>
    </p:spTree>
    <p:extLst>
      <p:ext uri="{BB962C8B-B14F-4D97-AF65-F5344CB8AC3E}">
        <p14:creationId xmlns:p14="http://schemas.microsoft.com/office/powerpoint/2010/main" val="1549549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leerlingen verwoorden hun mening of gevoel.</a:t>
            </a:r>
          </a:p>
          <a:p>
            <a:endParaRPr lang="nl-BE"/>
          </a:p>
          <a:p>
            <a:r>
              <a:rPr lang="nl-BE"/>
              <a:t>In de volgende activiteit gaan ze op onderzoek, dan zal blijken of de school veel, weinig of normaal verbruikt. </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26</a:t>
            </a:fld>
            <a:endParaRPr lang="fr-BE"/>
          </a:p>
        </p:txBody>
      </p:sp>
    </p:spTree>
    <p:extLst>
      <p:ext uri="{BB962C8B-B14F-4D97-AF65-F5344CB8AC3E}">
        <p14:creationId xmlns:p14="http://schemas.microsoft.com/office/powerpoint/2010/main" val="3722043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5528"/>
            <a:r>
              <a:rPr lang="nl-BE"/>
              <a:t>Antwoord: B</a:t>
            </a:r>
          </a:p>
          <a:p>
            <a:pPr marL="35528"/>
            <a:endParaRPr lang="nl-BE"/>
          </a:p>
          <a:p>
            <a:pPr marL="35528"/>
            <a:r>
              <a:rPr lang="nl-BE"/>
              <a:t>Uitleg: </a:t>
            </a:r>
          </a:p>
          <a:p>
            <a:r>
              <a:rPr lang="en-US">
                <a:hlinkClick r:id="rId3"/>
              </a:rPr>
              <a:t>Climate Challenge: Het </a:t>
            </a:r>
            <a:r>
              <a:rPr lang="en-US" err="1">
                <a:hlinkClick r:id="rId3"/>
              </a:rPr>
              <a:t>versterkt</a:t>
            </a:r>
            <a:r>
              <a:rPr lang="en-US">
                <a:hlinkClick r:id="rId3"/>
              </a:rPr>
              <a:t> </a:t>
            </a:r>
            <a:r>
              <a:rPr lang="en-US" err="1">
                <a:hlinkClick r:id="rId3"/>
              </a:rPr>
              <a:t>broeikaseffect</a:t>
            </a:r>
            <a:r>
              <a:rPr lang="en-US">
                <a:hlinkClick r:id="rId3"/>
              </a:rPr>
              <a:t> - YouTube</a:t>
            </a:r>
          </a:p>
          <a:p>
            <a:r>
              <a:rPr lang="en-US">
                <a:hlinkClick r:id="rId4"/>
              </a:rPr>
              <a:t>Climate Challenge: </a:t>
            </a:r>
            <a:r>
              <a:rPr lang="en-US" err="1">
                <a:hlinkClick r:id="rId4"/>
              </a:rPr>
              <a:t>l'effet</a:t>
            </a:r>
            <a:r>
              <a:rPr lang="en-US">
                <a:hlinkClick r:id="rId4"/>
              </a:rPr>
              <a:t> de </a:t>
            </a:r>
            <a:r>
              <a:rPr lang="en-US" err="1">
                <a:hlinkClick r:id="rId4"/>
              </a:rPr>
              <a:t>serre</a:t>
            </a:r>
            <a:r>
              <a:rPr lang="en-US">
                <a:hlinkClick r:id="rId4"/>
              </a:rPr>
              <a:t> </a:t>
            </a:r>
            <a:r>
              <a:rPr lang="en-US" err="1">
                <a:hlinkClick r:id="rId4"/>
              </a:rPr>
              <a:t>additionnel</a:t>
            </a:r>
            <a:r>
              <a:rPr lang="en-US">
                <a:hlinkClick r:id="rId4"/>
              </a:rPr>
              <a:t> - YouTube</a:t>
            </a:r>
          </a:p>
          <a:p>
            <a:endParaRPr lang="en-US">
              <a:cs typeface="Calibri"/>
            </a:endParaRPr>
          </a:p>
          <a:p>
            <a:pPr marL="177639" indent="-177639">
              <a:buFont typeface="Wingdings" panose="05000000000000000000" pitchFamily="2" charset="2"/>
              <a:buChar char="à"/>
            </a:pPr>
            <a:r>
              <a:rPr lang="nl-BE">
                <a:sym typeface="Wingdings" panose="05000000000000000000" pitchFamily="2" charset="2"/>
              </a:rPr>
              <a:t>Goed benadrukken dat er een natuurlijk broeikaseffect is maar dat de menselijke activiteit dit effect versterkt.</a:t>
            </a:r>
          </a:p>
          <a:p>
            <a:endParaRPr lang="nl-BE"/>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27</a:t>
            </a:fld>
            <a:endParaRPr lang="fr-BE"/>
          </a:p>
        </p:txBody>
      </p:sp>
    </p:spTree>
    <p:extLst>
      <p:ext uri="{BB962C8B-B14F-4D97-AF65-F5344CB8AC3E}">
        <p14:creationId xmlns:p14="http://schemas.microsoft.com/office/powerpoint/2010/main" val="980335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5528"/>
            <a:r>
              <a:rPr lang="nl-BE"/>
              <a:t>Antwoord: B</a:t>
            </a:r>
          </a:p>
          <a:p>
            <a:pPr marL="35528"/>
            <a:endParaRPr lang="nl-BE"/>
          </a:p>
          <a:p>
            <a:pPr marL="35528"/>
            <a:r>
              <a:rPr lang="nl-BE"/>
              <a:t>Uitleg: </a:t>
            </a:r>
          </a:p>
          <a:p>
            <a:r>
              <a:rPr lang="en-US">
                <a:hlinkClick r:id="rId3"/>
              </a:rPr>
              <a:t>Climate Challenge: Het </a:t>
            </a:r>
            <a:r>
              <a:rPr lang="en-US" err="1">
                <a:hlinkClick r:id="rId3"/>
              </a:rPr>
              <a:t>versterkt</a:t>
            </a:r>
            <a:r>
              <a:rPr lang="en-US">
                <a:hlinkClick r:id="rId3"/>
              </a:rPr>
              <a:t> </a:t>
            </a:r>
            <a:r>
              <a:rPr lang="en-US" err="1">
                <a:hlinkClick r:id="rId3"/>
              </a:rPr>
              <a:t>broeikaseffect</a:t>
            </a:r>
            <a:r>
              <a:rPr lang="en-US">
                <a:hlinkClick r:id="rId3"/>
              </a:rPr>
              <a:t> - YouTube</a:t>
            </a:r>
          </a:p>
          <a:p>
            <a:r>
              <a:rPr lang="en-US">
                <a:hlinkClick r:id="rId4"/>
              </a:rPr>
              <a:t>Climate Challenge: </a:t>
            </a:r>
            <a:r>
              <a:rPr lang="en-US" err="1">
                <a:hlinkClick r:id="rId4"/>
              </a:rPr>
              <a:t>l'effet</a:t>
            </a:r>
            <a:r>
              <a:rPr lang="en-US">
                <a:hlinkClick r:id="rId4"/>
              </a:rPr>
              <a:t> de </a:t>
            </a:r>
            <a:r>
              <a:rPr lang="en-US" err="1">
                <a:hlinkClick r:id="rId4"/>
              </a:rPr>
              <a:t>serre</a:t>
            </a:r>
            <a:r>
              <a:rPr lang="en-US">
                <a:hlinkClick r:id="rId4"/>
              </a:rPr>
              <a:t> </a:t>
            </a:r>
            <a:r>
              <a:rPr lang="en-US" err="1">
                <a:hlinkClick r:id="rId4"/>
              </a:rPr>
              <a:t>additionnel</a:t>
            </a:r>
            <a:r>
              <a:rPr lang="en-US">
                <a:hlinkClick r:id="rId4"/>
              </a:rPr>
              <a:t> - YouTube</a:t>
            </a:r>
          </a:p>
          <a:p>
            <a:endParaRPr lang="en-US">
              <a:cs typeface="Calibri"/>
            </a:endParaRPr>
          </a:p>
          <a:p>
            <a:pPr marL="177639" indent="-177639">
              <a:buFont typeface="Wingdings" panose="05000000000000000000" pitchFamily="2" charset="2"/>
              <a:buChar char="à"/>
            </a:pPr>
            <a:r>
              <a:rPr lang="nl-BE">
                <a:sym typeface="Wingdings" panose="05000000000000000000" pitchFamily="2" charset="2"/>
              </a:rPr>
              <a:t>Goed benadrukken dat er een natuurlijk broeikaseffect is maar dat de menselijke activiteit dit effect versterkt.</a:t>
            </a:r>
          </a:p>
          <a:p>
            <a:endParaRPr lang="nl-BE"/>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28</a:t>
            </a:fld>
            <a:endParaRPr lang="fr-BE"/>
          </a:p>
        </p:txBody>
      </p:sp>
    </p:spTree>
    <p:extLst>
      <p:ext uri="{BB962C8B-B14F-4D97-AF65-F5344CB8AC3E}">
        <p14:creationId xmlns:p14="http://schemas.microsoft.com/office/powerpoint/2010/main" val="2661679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Punt(en) voor het team dat als eerste klaar is én alles juist heeft. </a:t>
            </a:r>
          </a:p>
          <a:p>
            <a:endParaRPr lang="nl-BE" dirty="0"/>
          </a:p>
          <a:p>
            <a:r>
              <a:rPr lang="nl-BE" dirty="0"/>
              <a:t>Sta ook even stil bij deze evolutie en effect ervan op het energieverbruik. </a:t>
            </a:r>
          </a:p>
          <a:p>
            <a:r>
              <a:rPr lang="nl-BE" dirty="0"/>
              <a:t>In welk thema is er een vooruitgang op het gebied van comfort? Alle</a:t>
            </a:r>
          </a:p>
          <a:p>
            <a:r>
              <a:rPr lang="nl-BE" dirty="0"/>
              <a:t>In welk thema is er vooruitgang op het gebied van energieverbruik / impact op de planeet? </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29</a:t>
            </a:fld>
            <a:endParaRPr lang="fr-BE"/>
          </a:p>
        </p:txBody>
      </p:sp>
    </p:spTree>
    <p:extLst>
      <p:ext uri="{BB962C8B-B14F-4D97-AF65-F5344CB8AC3E}">
        <p14:creationId xmlns:p14="http://schemas.microsoft.com/office/powerpoint/2010/main" val="137730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Grote klasgroep: Klas in 6 groepen verdelen</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3</a:t>
            </a:fld>
            <a:endParaRPr lang="fr-BE"/>
          </a:p>
        </p:txBody>
      </p:sp>
    </p:spTree>
    <p:extLst>
      <p:ext uri="{BB962C8B-B14F-4D97-AF65-F5344CB8AC3E}">
        <p14:creationId xmlns:p14="http://schemas.microsoft.com/office/powerpoint/2010/main" val="3441880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Sta ook even stil bij deze evolutie en effect ervan op het energieverbruik. </a:t>
            </a:r>
          </a:p>
          <a:p>
            <a:r>
              <a:rPr lang="nl-BE" dirty="0"/>
              <a:t>In welk thema is er een vooruitgang op het gebied van comfort? Alle</a:t>
            </a:r>
          </a:p>
          <a:p>
            <a:r>
              <a:rPr lang="nl-BE" dirty="0"/>
              <a:t>In welk thema is er vooruitgang op het gebied van energieverbruik / impact op de planeet? </a:t>
            </a:r>
          </a:p>
          <a:p>
            <a:endParaRPr lang="nl-BE" dirty="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30</a:t>
            </a:fld>
            <a:endParaRPr lang="fr-BE"/>
          </a:p>
        </p:txBody>
      </p:sp>
    </p:spTree>
    <p:extLst>
      <p:ext uri="{BB962C8B-B14F-4D97-AF65-F5344CB8AC3E}">
        <p14:creationId xmlns:p14="http://schemas.microsoft.com/office/powerpoint/2010/main" val="1900367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a:t>Antwoord: C</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31</a:t>
            </a:fld>
            <a:endParaRPr lang="fr-BE"/>
          </a:p>
        </p:txBody>
      </p:sp>
    </p:spTree>
    <p:extLst>
      <p:ext uri="{BB962C8B-B14F-4D97-AF65-F5344CB8AC3E}">
        <p14:creationId xmlns:p14="http://schemas.microsoft.com/office/powerpoint/2010/main" val="25799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Bron: https://overshoot.footprintnetwork.org/newsroom/country-overshoot-days/</a:t>
            </a:r>
          </a:p>
          <a:p>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32</a:t>
            </a:fld>
            <a:endParaRPr lang="fr-BE"/>
          </a:p>
        </p:txBody>
      </p:sp>
    </p:spTree>
    <p:extLst>
      <p:ext uri="{BB962C8B-B14F-4D97-AF65-F5344CB8AC3E}">
        <p14:creationId xmlns:p14="http://schemas.microsoft.com/office/powerpoint/2010/main" val="3935228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Bron: https://overshoot.footprintnetwork.org/newsroom/country-overshoot-days/</a:t>
            </a:r>
          </a:p>
          <a:p>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33</a:t>
            </a:fld>
            <a:endParaRPr lang="fr-BE"/>
          </a:p>
        </p:txBody>
      </p:sp>
    </p:spTree>
    <p:extLst>
      <p:ext uri="{BB962C8B-B14F-4D97-AF65-F5344CB8AC3E}">
        <p14:creationId xmlns:p14="http://schemas.microsoft.com/office/powerpoint/2010/main" val="4181002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Meervoudige intelligentie: emoties</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34</a:t>
            </a:fld>
            <a:endParaRPr lang="fr-BE"/>
          </a:p>
        </p:txBody>
      </p:sp>
    </p:spTree>
    <p:extLst>
      <p:ext uri="{BB962C8B-B14F-4D97-AF65-F5344CB8AC3E}">
        <p14:creationId xmlns:p14="http://schemas.microsoft.com/office/powerpoint/2010/main" val="3878135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dirty="0"/>
              <a:t>Plaats de kaartjes op de juiste plaats in het rooster. </a:t>
            </a:r>
          </a:p>
          <a:p>
            <a:r>
              <a:rPr lang="nl-BE" noProof="0" dirty="0"/>
              <a:t>Per thema bedenken de leerlingen nog een eigen idee. </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35</a:t>
            </a:fld>
            <a:endParaRPr lang="fr-BE"/>
          </a:p>
        </p:txBody>
      </p:sp>
    </p:spTree>
    <p:extLst>
      <p:ext uri="{BB962C8B-B14F-4D97-AF65-F5344CB8AC3E}">
        <p14:creationId xmlns:p14="http://schemas.microsoft.com/office/powerpoint/2010/main" val="2035905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dirty="0"/>
              <a:t>Antwoord: C</a:t>
            </a:r>
          </a:p>
          <a:p>
            <a:r>
              <a:rPr lang="nl-NL" noProof="0" dirty="0"/>
              <a:t>Bron: https://www.milieucentraal.nl/duurzaam-vervoer/co2-uitstoot-fiets-ov-en-auto/</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36</a:t>
            </a:fld>
            <a:endParaRPr lang="fr-BE"/>
          </a:p>
        </p:txBody>
      </p:sp>
    </p:spTree>
    <p:extLst>
      <p:ext uri="{BB962C8B-B14F-4D97-AF65-F5344CB8AC3E}">
        <p14:creationId xmlns:p14="http://schemas.microsoft.com/office/powerpoint/2010/main" val="2282049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dirty="0"/>
              <a:t>Antwoord: C</a:t>
            </a:r>
          </a:p>
          <a:p>
            <a:r>
              <a:rPr lang="nl-NL" noProof="0" dirty="0"/>
              <a:t>Bron: https://www.milieucentraal.nl/duurzaam-vervoer/co2-uitstoot-fiets-ov-en-auto/</a:t>
            </a:r>
          </a:p>
          <a:p>
            <a:endParaRPr lang="nl-NL" noProof="0" dirty="0"/>
          </a:p>
          <a:p>
            <a:r>
              <a:rPr lang="nl-NL" noProof="0" dirty="0"/>
              <a:t>112 gram minder CO2 uitstoot per kilometer.  112 g / 140g -&gt; Dat is 80 %</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37</a:t>
            </a:fld>
            <a:endParaRPr lang="fr-BE"/>
          </a:p>
        </p:txBody>
      </p:sp>
    </p:spTree>
    <p:extLst>
      <p:ext uri="{BB962C8B-B14F-4D97-AF65-F5344CB8AC3E}">
        <p14:creationId xmlns:p14="http://schemas.microsoft.com/office/powerpoint/2010/main" val="4294867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a:t>Antwoord: B</a:t>
            </a:r>
          </a:p>
          <a:p>
            <a:r>
              <a:rPr lang="nl-BE" noProof="0"/>
              <a:t>Bron: https://detransformisten.be/artikel/de-piraminder </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38</a:t>
            </a:fld>
            <a:endParaRPr lang="fr-BE"/>
          </a:p>
        </p:txBody>
      </p:sp>
    </p:spTree>
    <p:extLst>
      <p:ext uri="{BB962C8B-B14F-4D97-AF65-F5344CB8AC3E}">
        <p14:creationId xmlns:p14="http://schemas.microsoft.com/office/powerpoint/2010/main" val="704915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42</a:t>
            </a:fld>
            <a:endParaRPr lang="fr-BE"/>
          </a:p>
        </p:txBody>
      </p:sp>
    </p:spTree>
    <p:extLst>
      <p:ext uri="{BB962C8B-B14F-4D97-AF65-F5344CB8AC3E}">
        <p14:creationId xmlns:p14="http://schemas.microsoft.com/office/powerpoint/2010/main" val="373381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9363" y="1281113"/>
            <a:ext cx="4605337" cy="3452812"/>
          </a:xfrm>
        </p:spPr>
      </p:sp>
      <p:sp>
        <p:nvSpPr>
          <p:cNvPr id="3" name="Espace réservé des notes 2"/>
          <p:cNvSpPr>
            <a:spLocks noGrp="1"/>
          </p:cNvSpPr>
          <p:nvPr>
            <p:ph type="body" idx="1"/>
          </p:nvPr>
        </p:nvSpPr>
        <p:spPr/>
        <p:txBody>
          <a:bodyPr/>
          <a:lstStyle/>
          <a:p>
            <a:pPr defTabSz="947410">
              <a:defRPr/>
            </a:pPr>
            <a:r>
              <a:rPr lang="nl-BE"/>
              <a:t>Antwoord: alle antwoordmogelijkheden zijn juist. Binnen de lessen praten we over energie in de betekenis van antwoord B.</a:t>
            </a:r>
          </a:p>
          <a:p>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4</a:t>
            </a:fld>
            <a:endParaRPr lang="fr-BE"/>
          </a:p>
        </p:txBody>
      </p:sp>
    </p:spTree>
    <p:extLst>
      <p:ext uri="{BB962C8B-B14F-4D97-AF65-F5344CB8AC3E}">
        <p14:creationId xmlns:p14="http://schemas.microsoft.com/office/powerpoint/2010/main" val="2694392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43</a:t>
            </a:fld>
            <a:endParaRPr lang="fr-BE"/>
          </a:p>
        </p:txBody>
      </p:sp>
    </p:spTree>
    <p:extLst>
      <p:ext uri="{BB962C8B-B14F-4D97-AF65-F5344CB8AC3E}">
        <p14:creationId xmlns:p14="http://schemas.microsoft.com/office/powerpoint/2010/main" val="1479033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Als de groep ver voor staat, geef je een negatief resultaat en moet de groep 1 (of 2) plaats naar beneden.</a:t>
            </a:r>
          </a:p>
          <a:p>
            <a:r>
              <a:rPr lang="nl-BE"/>
              <a:t>Als de groep ver achter staat, geef je een positief resultaat en mag de groep 1 (of 2) plaats naar boven. </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44</a:t>
            </a:fld>
            <a:endParaRPr lang="fr-BE"/>
          </a:p>
        </p:txBody>
      </p:sp>
    </p:spTree>
    <p:extLst>
      <p:ext uri="{BB962C8B-B14F-4D97-AF65-F5344CB8AC3E}">
        <p14:creationId xmlns:p14="http://schemas.microsoft.com/office/powerpoint/2010/main" val="39878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9363" y="1281113"/>
            <a:ext cx="4605337" cy="3452812"/>
          </a:xfrm>
        </p:spPr>
      </p:sp>
      <p:sp>
        <p:nvSpPr>
          <p:cNvPr id="3" name="Espace réservé des notes 2"/>
          <p:cNvSpPr>
            <a:spLocks noGrp="1"/>
          </p:cNvSpPr>
          <p:nvPr>
            <p:ph type="body" idx="1"/>
          </p:nvPr>
        </p:nvSpPr>
        <p:spPr/>
        <p:txBody>
          <a:bodyPr/>
          <a:lstStyle/>
          <a:p>
            <a:pPr defTabSz="947410">
              <a:defRPr/>
            </a:pPr>
            <a:r>
              <a:rPr lang="nl-BE" dirty="0"/>
              <a:t>Antwoord: Nee, zelfs een prof wielrenner lukt dat nauwelijks.</a:t>
            </a:r>
          </a:p>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5</a:t>
            </a:fld>
            <a:endParaRPr lang="fr-BE"/>
          </a:p>
        </p:txBody>
      </p:sp>
    </p:spTree>
    <p:extLst>
      <p:ext uri="{BB962C8B-B14F-4D97-AF65-F5344CB8AC3E}">
        <p14:creationId xmlns:p14="http://schemas.microsoft.com/office/powerpoint/2010/main" val="88537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9363" y="1281113"/>
            <a:ext cx="4605337" cy="3452812"/>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6</a:t>
            </a:fld>
            <a:endParaRPr lang="fr-BE"/>
          </a:p>
        </p:txBody>
      </p:sp>
    </p:spTree>
    <p:extLst>
      <p:ext uri="{BB962C8B-B14F-4D97-AF65-F5344CB8AC3E}">
        <p14:creationId xmlns:p14="http://schemas.microsoft.com/office/powerpoint/2010/main" val="152903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7410">
              <a:defRPr/>
            </a:pPr>
            <a:r>
              <a:rPr lang="nl-BE"/>
              <a:t>Antwoord: A </a:t>
            </a:r>
            <a:br>
              <a:rPr lang="nl-BE"/>
            </a:br>
            <a:r>
              <a:rPr lang="nl-BE">
                <a:latin typeface="Segoe UI" panose="020B0502040204020203" pitchFamily="34" charset="0"/>
              </a:rPr>
              <a:t>Bron: https://caristeo.com/wp-content/uploads/2022/01/NRJ-1024x669.jpg</a:t>
            </a:r>
          </a:p>
          <a:p>
            <a:endParaRPr lang="nl-BE"/>
          </a:p>
          <a:p>
            <a:r>
              <a:rPr lang="nl-BE"/>
              <a:t>Bijkomende info: </a:t>
            </a:r>
          </a:p>
          <a:p>
            <a:pPr marL="355279" indent="-355279">
              <a:buFontTx/>
              <a:buChar char="-"/>
            </a:pPr>
            <a:r>
              <a:rPr lang="nl-BE"/>
              <a:t>Aardolie + aardgas + steenkool = 85% van de verbruikte energie.</a:t>
            </a:r>
          </a:p>
          <a:p>
            <a:pPr marL="355279" indent="-355279">
              <a:buFontTx/>
              <a:buChar char="-"/>
            </a:pPr>
            <a:r>
              <a:rPr lang="nl-BE"/>
              <a:t>Aardolie, aardgas, steenkool en biomassa moeten verbrand worden om energie te creëren.</a:t>
            </a:r>
          </a:p>
          <a:p>
            <a:pPr marL="355279" indent="-355279">
              <a:buFontTx/>
              <a:buChar char="-"/>
            </a:pPr>
            <a:r>
              <a:rPr lang="nl-BE"/>
              <a:t>Aardolie, steenkool, aardgas en kernenergie zijn niet hernieuwbaar.</a:t>
            </a:r>
          </a:p>
          <a:p>
            <a:pPr marL="355279" indent="-355279">
              <a:buFontTx/>
              <a:buChar char="-"/>
            </a:pPr>
            <a:r>
              <a:rPr lang="nl-BE"/>
              <a:t>Windenergie, zonne-energie, water en biomassa zijn hernieuwbaar.</a:t>
            </a:r>
          </a:p>
          <a:p>
            <a:pPr marL="355279" indent="-355279">
              <a:buFontTx/>
              <a:buChar char="-"/>
            </a:pPr>
            <a:r>
              <a:rPr lang="nl-BE"/>
              <a:t>Biomassa = organisch materie. </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7</a:t>
            </a:fld>
            <a:endParaRPr lang="fr-BE"/>
          </a:p>
        </p:txBody>
      </p:sp>
    </p:spTree>
    <p:extLst>
      <p:ext uri="{BB962C8B-B14F-4D97-AF65-F5344CB8AC3E}">
        <p14:creationId xmlns:p14="http://schemas.microsoft.com/office/powerpoint/2010/main" val="240852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410">
              <a:defRPr/>
            </a:pPr>
            <a:r>
              <a:rPr lang="nl-BE" sz="1900">
                <a:latin typeface="Segoe UI" panose="020B0502040204020203" pitchFamily="34" charset="0"/>
              </a:rPr>
              <a:t>Bron: https://caristeo.com/wp-content/uploads/2022/01/NRJ-1024x669.jpg</a:t>
            </a:r>
          </a:p>
          <a:p>
            <a:pPr defTabSz="947410">
              <a:defRPr/>
            </a:pPr>
            <a:br>
              <a:rPr lang="nl-BE" sz="1900">
                <a:latin typeface="Segoe UI" panose="020B0502040204020203" pitchFamily="34" charset="0"/>
              </a:rPr>
            </a:br>
            <a:r>
              <a:rPr lang="nl-BE" sz="1900">
                <a:latin typeface="Segoe UI" panose="020B0502040204020203" pitchFamily="34" charset="0"/>
              </a:rPr>
              <a:t>Deze grafiek toont het wereldwijde verbruik van energie na de industriële revolutie (1750/1760). Op de y-as zijn we het verbruik in </a:t>
            </a:r>
            <a:r>
              <a:rPr lang="nl-BE" sz="1900" err="1">
                <a:latin typeface="Segoe UI" panose="020B0502040204020203" pitchFamily="34" charset="0"/>
              </a:rPr>
              <a:t>TerraWattUur</a:t>
            </a:r>
            <a:r>
              <a:rPr lang="nl-BE" sz="1900">
                <a:latin typeface="Segoe UI" panose="020B0502040204020203" pitchFamily="34" charset="0"/>
              </a:rPr>
              <a:t>. Op de x-as de jaartallen. </a:t>
            </a:r>
            <a:br>
              <a:rPr lang="nl-BE" sz="1900">
                <a:latin typeface="Segoe UI" panose="020B0502040204020203" pitchFamily="34" charset="0"/>
              </a:rPr>
            </a:br>
            <a:r>
              <a:rPr lang="nl-BE" sz="1900">
                <a:latin typeface="Segoe UI" panose="020B0502040204020203" pitchFamily="34" charset="0"/>
              </a:rPr>
              <a:t>Het eerste dat opvalt is de exponentiele stijging van de grafiek. </a:t>
            </a:r>
            <a:br>
              <a:rPr lang="nl-BE" sz="1900">
                <a:latin typeface="Segoe UI" panose="020B0502040204020203" pitchFamily="34" charset="0"/>
              </a:rPr>
            </a:br>
            <a:r>
              <a:rPr lang="nl-BE" sz="1900">
                <a:latin typeface="Segoe UI" panose="020B0502040204020203" pitchFamily="34" charset="0"/>
              </a:rPr>
              <a:t>Als we kijken naar het pakketje aardolie, aardgas, steenkool (fossiele brandstoffen) dan zien we dat dit 85% bedraagt.</a:t>
            </a:r>
            <a:endParaRPr lang="nl-BE" sz="1900">
              <a:latin typeface="Arial" panose="020B0604020202020204" pitchFamily="34" charset="0"/>
            </a:endParaRPr>
          </a:p>
          <a:p>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8</a:t>
            </a:fld>
            <a:endParaRPr lang="fr-BE"/>
          </a:p>
        </p:txBody>
      </p:sp>
    </p:spTree>
    <p:extLst>
      <p:ext uri="{BB962C8B-B14F-4D97-AF65-F5344CB8AC3E}">
        <p14:creationId xmlns:p14="http://schemas.microsoft.com/office/powerpoint/2010/main" val="211994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Source : </a:t>
            </a:r>
            <a:r>
              <a:rPr lang="fr-FR">
                <a:hlinkClick r:id="rId3"/>
              </a:rPr>
              <a:t>BP </a:t>
            </a:r>
            <a:r>
              <a:rPr lang="fr-FR" err="1">
                <a:hlinkClick r:id="rId3"/>
              </a:rPr>
              <a:t>Statistical</a:t>
            </a:r>
            <a:r>
              <a:rPr lang="fr-FR">
                <a:hlinkClick r:id="rId3"/>
              </a:rPr>
              <a:t> </a:t>
            </a:r>
            <a:r>
              <a:rPr lang="fr-FR" err="1">
                <a:hlinkClick r:id="rId3"/>
              </a:rPr>
              <a:t>Review</a:t>
            </a:r>
            <a:r>
              <a:rPr lang="fr-FR">
                <a:hlinkClick r:id="rId3"/>
              </a:rPr>
              <a:t> of World Energy 2021 : les chiffres clés de l’énergie dans le monde | Connaissances des énergies (connaissancedesenergies.org)</a:t>
            </a:r>
            <a:endParaRPr lang="fr-FR"/>
          </a:p>
          <a:p>
            <a:endParaRPr lang="fr-FR"/>
          </a:p>
          <a:p>
            <a:r>
              <a:rPr lang="fr-FR"/>
              <a:t>Pour la production de 2022 : </a:t>
            </a:r>
            <a:r>
              <a:rPr lang="fr-FR">
                <a:hlinkClick r:id="rId4"/>
              </a:rPr>
              <a:t>Les capacités électriques renouvelables dans le monde : statistiques 2023 | Connaissances des énergies (connaissancedesenergies.org)</a:t>
            </a:r>
            <a:endParaRPr lang="fr-BE"/>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9</a:t>
            </a:fld>
            <a:endParaRPr lang="fr-BE"/>
          </a:p>
        </p:txBody>
      </p:sp>
    </p:spTree>
    <p:extLst>
      <p:ext uri="{BB962C8B-B14F-4D97-AF65-F5344CB8AC3E}">
        <p14:creationId xmlns:p14="http://schemas.microsoft.com/office/powerpoint/2010/main" val="18416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98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40569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47130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rgbClr val="1895CE"/>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045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842842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3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02006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16-10-24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70156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16-10-24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985950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16-10-24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566823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87020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304595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463831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020525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4012049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rgbClr val="9EC83E"/>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065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008983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40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77161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16-10-24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588199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16-10-24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693093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16-10-24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00155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228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223343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918889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599404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508325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BE"/>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A14B795-E760-4573-93EA-7CDE37D9E304}" type="slidenum">
              <a:rPr lang="fr-BE" smtClean="0"/>
              <a:t>‹#›</a:t>
            </a:fld>
            <a:endParaRPr lang="fr-BE"/>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114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191922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486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02227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16-10-24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489809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16-10-24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10668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71200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16-10-24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255612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773903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889907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184136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319147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50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814415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060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81570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16-10-24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46052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16-10-24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503759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16-10-24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255960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16-10-24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831246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75545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860993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546964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704127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BE"/>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A14B795-E760-4573-93EA-7CDE37D9E304}" type="slidenum">
              <a:rPr lang="fr-BE" smtClean="0"/>
              <a:t>‹#›</a:t>
            </a:fld>
            <a:endParaRPr lang="fr-BE"/>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6744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219774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644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88735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16-10-24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81136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16-10-24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414140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16-10-24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69486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16-10-24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513824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938225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087313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6174071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447131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rgbClr val="9EC83E"/>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9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4114923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76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16-10-24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076606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9501867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16-10-24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8648123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16-10-24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1600862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16-10-24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258318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742194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2441166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1559432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6975817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BE"/>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A14B795-E760-4573-93EA-7CDE37D9E304}" type="slidenum">
              <a:rPr lang="fr-BE" smtClean="0"/>
              <a:t>‹#›</a:t>
            </a:fld>
            <a:endParaRPr lang="fr-BE"/>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4151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70976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41559597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687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13465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16-10-24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6243388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16-10-24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1591410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16-10-24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4440127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27128352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33749248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515404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16-10-24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42269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16-10-24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a:t>
            </a:fld>
            <a:endParaRPr lang="fr-BE"/>
          </a:p>
        </p:txBody>
      </p:sp>
    </p:spTree>
    <p:extLst>
      <p:ext uri="{BB962C8B-B14F-4D97-AF65-F5344CB8AC3E}">
        <p14:creationId xmlns:p14="http://schemas.microsoft.com/office/powerpoint/2010/main" val="163423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83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a:t>
            </a:fld>
            <a:endParaRPr lang="fr-BE"/>
          </a:p>
        </p:txBody>
      </p:sp>
    </p:spTree>
    <p:extLst>
      <p:ext uri="{BB962C8B-B14F-4D97-AF65-F5344CB8AC3E}">
        <p14:creationId xmlns:p14="http://schemas.microsoft.com/office/powerpoint/2010/main" val="18825377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rgbClr val="9EC83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9EC83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9EC83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9EC83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895C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a:t>
            </a:fld>
            <a:endParaRPr lang="fr-BE"/>
          </a:p>
        </p:txBody>
      </p:sp>
    </p:spTree>
    <p:extLst>
      <p:ext uri="{BB962C8B-B14F-4D97-AF65-F5344CB8AC3E}">
        <p14:creationId xmlns:p14="http://schemas.microsoft.com/office/powerpoint/2010/main" val="36497062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4000" kern="1200">
          <a:solidFill>
            <a:srgbClr val="1895C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1895C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1895C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1895C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1895C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1895C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83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a:t>
            </a:fld>
            <a:endParaRPr lang="fr-BE"/>
          </a:p>
        </p:txBody>
      </p:sp>
    </p:spTree>
    <p:extLst>
      <p:ext uri="{BB962C8B-B14F-4D97-AF65-F5344CB8AC3E}">
        <p14:creationId xmlns:p14="http://schemas.microsoft.com/office/powerpoint/2010/main" val="20149197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4000" kern="1200">
          <a:solidFill>
            <a:srgbClr val="9EC83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9EC83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9EC83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9EC83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72C52"/>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a:t>
            </a:fld>
            <a:endParaRPr lang="fr-BE"/>
          </a:p>
        </p:txBody>
      </p:sp>
    </p:spTree>
    <p:extLst>
      <p:ext uri="{BB962C8B-B14F-4D97-AF65-F5344CB8AC3E}">
        <p14:creationId xmlns:p14="http://schemas.microsoft.com/office/powerpoint/2010/main" val="32601732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4000" kern="1200">
          <a:solidFill>
            <a:srgbClr val="E72C52"/>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E72C52"/>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E72C52"/>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E72C52"/>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72C52"/>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72C52"/>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895C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a:t>
            </a:fld>
            <a:endParaRPr lang="fr-BE"/>
          </a:p>
        </p:txBody>
      </p:sp>
    </p:spTree>
    <p:extLst>
      <p:ext uri="{BB962C8B-B14F-4D97-AF65-F5344CB8AC3E}">
        <p14:creationId xmlns:p14="http://schemas.microsoft.com/office/powerpoint/2010/main" val="36134686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4000" kern="1200">
          <a:solidFill>
            <a:srgbClr val="1895C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1895C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1895C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1895C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1895C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1895C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72C52"/>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a:t>
            </a:fld>
            <a:endParaRPr lang="fr-BE"/>
          </a:p>
        </p:txBody>
      </p:sp>
    </p:spTree>
    <p:extLst>
      <p:ext uri="{BB962C8B-B14F-4D97-AF65-F5344CB8AC3E}">
        <p14:creationId xmlns:p14="http://schemas.microsoft.com/office/powerpoint/2010/main" val="9012643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4000" kern="1200">
          <a:solidFill>
            <a:srgbClr val="E72C52"/>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E72C52"/>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E72C52"/>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E72C52"/>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72C52"/>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72C52"/>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9EC83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a:t>
            </a:fld>
            <a:endParaRPr lang="fr-BE"/>
          </a:p>
        </p:txBody>
      </p:sp>
    </p:spTree>
    <p:extLst>
      <p:ext uri="{BB962C8B-B14F-4D97-AF65-F5344CB8AC3E}">
        <p14:creationId xmlns:p14="http://schemas.microsoft.com/office/powerpoint/2010/main" val="15185298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4000" kern="1200">
          <a:solidFill>
            <a:srgbClr val="9EC83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9EC83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9EC83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9EC83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8860D"/>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16-10-24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a:t>
            </a:fld>
            <a:endParaRPr lang="fr-BE"/>
          </a:p>
        </p:txBody>
      </p:sp>
    </p:spTree>
    <p:extLst>
      <p:ext uri="{BB962C8B-B14F-4D97-AF65-F5344CB8AC3E}">
        <p14:creationId xmlns:p14="http://schemas.microsoft.com/office/powerpoint/2010/main" val="156310805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4000" kern="1200">
          <a:solidFill>
            <a:srgbClr val="E8860D"/>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E8860D"/>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E8860D"/>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E8860D"/>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8860D"/>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8860D"/>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notesSlide" Target="../notesSlides/notesSlide24.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8.svg"/><Relationship Id="rId18" Type="http://schemas.openxmlformats.org/officeDocument/2006/relationships/image" Target="../media/image21.png"/><Relationship Id="rId3" Type="http://schemas.openxmlformats.org/officeDocument/2006/relationships/image" Target="../media/image33.png"/><Relationship Id="rId7" Type="http://schemas.openxmlformats.org/officeDocument/2006/relationships/image" Target="../media/image20.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notesSlide" Target="../notesSlides/notesSlide25.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image" Target="../media/image19.png"/><Relationship Id="rId11" Type="http://schemas.openxmlformats.org/officeDocument/2006/relationships/image" Target="../media/image26.svg"/><Relationship Id="rId5" Type="http://schemas.openxmlformats.org/officeDocument/2006/relationships/image" Target="../media/image18.png"/><Relationship Id="rId15" Type="http://schemas.openxmlformats.org/officeDocument/2006/relationships/image" Target="../media/image24.svg"/><Relationship Id="rId10" Type="http://schemas.openxmlformats.org/officeDocument/2006/relationships/image" Target="../media/image25.png"/><Relationship Id="rId19" Type="http://schemas.openxmlformats.org/officeDocument/2006/relationships/image" Target="../media/image22.svg"/><Relationship Id="rId4" Type="http://schemas.openxmlformats.org/officeDocument/2006/relationships/image" Target="../media/image34.svg"/><Relationship Id="rId9" Type="http://schemas.openxmlformats.org/officeDocument/2006/relationships/image" Target="../media/image30.svg"/><Relationship Id="rId1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hyperlink" Target="https://www.freepngimg.com/png/85280-emoticon-emotion-samsung-iphone-galaxy-emoji" TargetMode="External"/><Relationship Id="rId2" Type="http://schemas.openxmlformats.org/officeDocument/2006/relationships/notesSlide" Target="../notesSlides/notesSlide34.xml"/><Relationship Id="rId1" Type="http://schemas.openxmlformats.org/officeDocument/2006/relationships/slideLayout" Target="../slideLayouts/slideLayout5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hyperlink" Target="https://pixabay.com/en/hungry-emoji-emojis-funny-face-3432567/"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8.xml"/><Relationship Id="rId16" Type="http://schemas.openxmlformats.org/officeDocument/2006/relationships/diagramColors" Target="../diagrams/colors3.xml"/><Relationship Id="rId1" Type="http://schemas.openxmlformats.org/officeDocument/2006/relationships/slideLayout" Target="../slideLayouts/slideLayout6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79.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S4O5voOCqAQ?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descr="Afbeelding met tekst, tekenfilm, Graphics, illustratie&#10;&#10;Automatisch gegenereerde beschrijving">
            <a:extLst>
              <a:ext uri="{FF2B5EF4-FFF2-40B4-BE49-F238E27FC236}">
                <a16:creationId xmlns:a16="http://schemas.microsoft.com/office/drawing/2014/main" id="{7357B8FA-4C59-33BF-142A-0C40A6DE9EC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515"/>
          <a:stretch/>
        </p:blipFill>
        <p:spPr>
          <a:xfrm>
            <a:off x="1516283" y="402255"/>
            <a:ext cx="6111433" cy="6053490"/>
          </a:xfrm>
          <a:ln>
            <a:noFill/>
          </a:ln>
        </p:spPr>
      </p:pic>
      <p:pic>
        <p:nvPicPr>
          <p:cNvPr id="2" name="Picture 1" descr="A blue heart with text on a black background&#10;&#10;Description automatically generated">
            <a:extLst>
              <a:ext uri="{FF2B5EF4-FFF2-40B4-BE49-F238E27FC236}">
                <a16:creationId xmlns:a16="http://schemas.microsoft.com/office/drawing/2014/main" id="{E55DDAAD-ED56-77B3-46C4-61CF3BF26CAC}"/>
              </a:ext>
            </a:extLst>
          </p:cNvPr>
          <p:cNvPicPr>
            <a:picLocks noChangeAspect="1"/>
          </p:cNvPicPr>
          <p:nvPr/>
        </p:nvPicPr>
        <p:blipFill>
          <a:blip r:embed="rId4"/>
          <a:stretch>
            <a:fillRect/>
          </a:stretch>
        </p:blipFill>
        <p:spPr>
          <a:xfrm>
            <a:off x="6796215" y="5384741"/>
            <a:ext cx="2152136" cy="1309246"/>
          </a:xfrm>
          <a:prstGeom prst="rect">
            <a:avLst/>
          </a:prstGeom>
          <a:ln>
            <a:noFill/>
          </a:ln>
        </p:spPr>
      </p:pic>
    </p:spTree>
    <p:extLst>
      <p:ext uri="{BB962C8B-B14F-4D97-AF65-F5344CB8AC3E}">
        <p14:creationId xmlns:p14="http://schemas.microsoft.com/office/powerpoint/2010/main" val="311800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C564A-4233-A56C-05C8-EE7CC61B8EC1}"/>
              </a:ext>
            </a:extLst>
          </p:cNvPr>
          <p:cNvSpPr>
            <a:spLocks noGrp="1"/>
          </p:cNvSpPr>
          <p:nvPr>
            <p:ph type="title"/>
          </p:nvPr>
        </p:nvSpPr>
        <p:spPr>
          <a:xfrm>
            <a:off x="868679" y="944137"/>
            <a:ext cx="7406640" cy="1356360"/>
          </a:xfrm>
        </p:spPr>
        <p:txBody>
          <a:bodyPr>
            <a:normAutofit fontScale="90000"/>
          </a:bodyPr>
          <a:lstStyle/>
          <a:p>
            <a:r>
              <a:rPr lang="nl-BE" dirty="0"/>
              <a:t>4. Welk rijtje omvat enkel hernieuwbare energiebronnen?</a:t>
            </a:r>
            <a:br>
              <a:rPr lang="nl-BE" dirty="0"/>
            </a:br>
            <a:r>
              <a:rPr lang="nl-BE" dirty="0"/>
              <a:t>								</a:t>
            </a:r>
          </a:p>
        </p:txBody>
      </p:sp>
      <p:sp>
        <p:nvSpPr>
          <p:cNvPr id="3" name="Espace réservé du contenu 2">
            <a:extLst>
              <a:ext uri="{FF2B5EF4-FFF2-40B4-BE49-F238E27FC236}">
                <a16:creationId xmlns:a16="http://schemas.microsoft.com/office/drawing/2014/main" id="{C1747501-9EC7-4FE3-0388-D3DC0557E273}"/>
              </a:ext>
            </a:extLst>
          </p:cNvPr>
          <p:cNvSpPr>
            <a:spLocks noGrp="1"/>
          </p:cNvSpPr>
          <p:nvPr>
            <p:ph idx="1"/>
          </p:nvPr>
        </p:nvSpPr>
        <p:spPr>
          <a:xfrm>
            <a:off x="869673" y="2559205"/>
            <a:ext cx="7404653" cy="4038600"/>
          </a:xfrm>
        </p:spPr>
        <p:txBody>
          <a:bodyPr/>
          <a:lstStyle/>
          <a:p>
            <a:pPr marL="491490" indent="-457200">
              <a:lnSpc>
                <a:spcPct val="200000"/>
              </a:lnSpc>
              <a:buAutoNum type="alphaUcPeriod"/>
            </a:pPr>
            <a:r>
              <a:rPr lang="nl-BE" sz="3000"/>
              <a:t>Aardolie, steenkool, aardgas</a:t>
            </a:r>
          </a:p>
          <a:p>
            <a:pPr marL="491490" indent="-457200">
              <a:lnSpc>
                <a:spcPct val="200000"/>
              </a:lnSpc>
              <a:buAutoNum type="alphaUcPeriod"/>
            </a:pPr>
            <a:r>
              <a:rPr lang="nl-BE" sz="3000"/>
              <a:t>Water, zon, wind</a:t>
            </a:r>
          </a:p>
          <a:p>
            <a:pPr marL="491490" indent="-457200">
              <a:lnSpc>
                <a:spcPct val="200000"/>
              </a:lnSpc>
              <a:buAutoNum type="alphaUcPeriod"/>
            </a:pPr>
            <a:r>
              <a:rPr lang="nl-BE" sz="3000"/>
              <a:t>Water, aardgas, kernenergie</a:t>
            </a:r>
          </a:p>
          <a:p>
            <a:pPr marL="34290" indent="0">
              <a:buNone/>
            </a:pPr>
            <a:endParaRPr lang="nl-BE"/>
          </a:p>
          <a:p>
            <a:pPr marL="34290" indent="0">
              <a:buNone/>
            </a:pPr>
            <a:endParaRPr lang="nl-BE"/>
          </a:p>
        </p:txBody>
      </p:sp>
      <p:sp>
        <p:nvSpPr>
          <p:cNvPr id="4" name="Rechthoek: afgeronde hoeken 3">
            <a:extLst>
              <a:ext uri="{FF2B5EF4-FFF2-40B4-BE49-F238E27FC236}">
                <a16:creationId xmlns:a16="http://schemas.microsoft.com/office/drawing/2014/main" id="{A8762572-3435-DDD7-5716-1CCDB3CB872A}"/>
              </a:ext>
            </a:extLst>
          </p:cNvPr>
          <p:cNvSpPr/>
          <p:nvPr/>
        </p:nvSpPr>
        <p:spPr>
          <a:xfrm>
            <a:off x="641639" y="3668593"/>
            <a:ext cx="7406640" cy="1105469"/>
          </a:xfrm>
          <a:prstGeom prst="roundRect">
            <a:avLst/>
          </a:prstGeom>
          <a:noFill/>
          <a:ln w="76200">
            <a:solidFill>
              <a:srgbClr val="1895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33356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9E8ED-BEEE-9CAC-D973-2B23F6FDFC3B}"/>
              </a:ext>
            </a:extLst>
          </p:cNvPr>
          <p:cNvSpPr>
            <a:spLocks noGrp="1"/>
          </p:cNvSpPr>
          <p:nvPr>
            <p:ph type="title"/>
          </p:nvPr>
        </p:nvSpPr>
        <p:spPr>
          <a:xfrm>
            <a:off x="292100" y="281357"/>
            <a:ext cx="8534400" cy="2010999"/>
          </a:xfrm>
        </p:spPr>
        <p:txBody>
          <a:bodyPr>
            <a:normAutofit/>
          </a:bodyPr>
          <a:lstStyle/>
          <a:p>
            <a:pPr algn="ctr"/>
            <a:r>
              <a:rPr lang="nl-BE"/>
              <a:t>Energiebronnen</a:t>
            </a:r>
            <a:br>
              <a:rPr lang="nl-BE"/>
            </a:br>
            <a:br>
              <a:rPr lang="nl-BE"/>
            </a:br>
            <a:r>
              <a:rPr lang="nl-BE"/>
              <a:t>niet-hernieuwbaar              hernieuwbaar</a:t>
            </a:r>
          </a:p>
        </p:txBody>
      </p:sp>
      <p:pic>
        <p:nvPicPr>
          <p:cNvPr id="4" name="image6.png">
            <a:extLst>
              <a:ext uri="{FF2B5EF4-FFF2-40B4-BE49-F238E27FC236}">
                <a16:creationId xmlns:a16="http://schemas.microsoft.com/office/drawing/2014/main" id="{DAC76ED9-A2A3-DC12-5A57-F23E5A50D26A}"/>
              </a:ext>
            </a:extLst>
          </p:cNvPr>
          <p:cNvPicPr>
            <a:picLocks noGrp="1"/>
          </p:cNvPicPr>
          <p:nvPr>
            <p:ph idx="1"/>
          </p:nvPr>
        </p:nvPicPr>
        <p:blipFill rotWithShape="1">
          <a:blip r:embed="rId3"/>
          <a:srcRect t="16038"/>
          <a:stretch/>
        </p:blipFill>
        <p:spPr>
          <a:xfrm>
            <a:off x="577878" y="2280870"/>
            <a:ext cx="3415306" cy="3390885"/>
          </a:xfrm>
          <a:prstGeom prst="rect">
            <a:avLst/>
          </a:prstGeom>
          <a:ln w="12700">
            <a:miter lim="400000"/>
          </a:ln>
        </p:spPr>
      </p:pic>
      <p:pic>
        <p:nvPicPr>
          <p:cNvPr id="5" name="image5.png">
            <a:extLst>
              <a:ext uri="{FF2B5EF4-FFF2-40B4-BE49-F238E27FC236}">
                <a16:creationId xmlns:a16="http://schemas.microsoft.com/office/drawing/2014/main" id="{C63EE64B-1305-8276-47A6-B4F6C57EE971}"/>
              </a:ext>
            </a:extLst>
          </p:cNvPr>
          <p:cNvPicPr/>
          <p:nvPr/>
        </p:nvPicPr>
        <p:blipFill rotWithShape="1">
          <a:blip r:embed="rId4"/>
          <a:srcRect t="10243"/>
          <a:stretch/>
        </p:blipFill>
        <p:spPr>
          <a:xfrm>
            <a:off x="5434056" y="2216157"/>
            <a:ext cx="3392444" cy="3390885"/>
          </a:xfrm>
          <a:prstGeom prst="rect">
            <a:avLst/>
          </a:prstGeom>
          <a:ln w="12700">
            <a:miter lim="400000"/>
          </a:ln>
        </p:spPr>
      </p:pic>
      <p:cxnSp>
        <p:nvCxnSpPr>
          <p:cNvPr id="8" name="Rechte verbindingslijn 7">
            <a:extLst>
              <a:ext uri="{FF2B5EF4-FFF2-40B4-BE49-F238E27FC236}">
                <a16:creationId xmlns:a16="http://schemas.microsoft.com/office/drawing/2014/main" id="{18A13228-98C1-1500-A8A0-D355C4F2254A}"/>
              </a:ext>
            </a:extLst>
          </p:cNvPr>
          <p:cNvCxnSpPr>
            <a:cxnSpLocks/>
          </p:cNvCxnSpPr>
          <p:nvPr/>
        </p:nvCxnSpPr>
        <p:spPr>
          <a:xfrm flipV="1">
            <a:off x="4724400" y="1549400"/>
            <a:ext cx="0" cy="4737100"/>
          </a:xfrm>
          <a:prstGeom prst="line">
            <a:avLst/>
          </a:prstGeom>
          <a:ln w="76200">
            <a:solidFill>
              <a:srgbClr val="1895CE"/>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87A85D63-C0A4-3F3C-580D-23A4E301B9DB}"/>
              </a:ext>
            </a:extLst>
          </p:cNvPr>
          <p:cNvSpPr txBox="1"/>
          <p:nvPr/>
        </p:nvSpPr>
        <p:spPr>
          <a:xfrm>
            <a:off x="921600" y="2211713"/>
            <a:ext cx="957313" cy="369332"/>
          </a:xfrm>
          <a:prstGeom prst="rect">
            <a:avLst/>
          </a:prstGeom>
          <a:noFill/>
        </p:spPr>
        <p:txBody>
          <a:bodyPr wrap="none" rtlCol="0">
            <a:spAutoFit/>
          </a:bodyPr>
          <a:lstStyle/>
          <a:p>
            <a:r>
              <a:rPr lang="nl-NL">
                <a:solidFill>
                  <a:schemeClr val="accent1"/>
                </a:solidFill>
              </a:rPr>
              <a:t>aardolie</a:t>
            </a:r>
            <a:endParaRPr lang="nl-BE">
              <a:solidFill>
                <a:schemeClr val="accent1"/>
              </a:solidFill>
            </a:endParaRPr>
          </a:p>
        </p:txBody>
      </p:sp>
      <p:sp>
        <p:nvSpPr>
          <p:cNvPr id="6" name="Tekstvak 5">
            <a:extLst>
              <a:ext uri="{FF2B5EF4-FFF2-40B4-BE49-F238E27FC236}">
                <a16:creationId xmlns:a16="http://schemas.microsoft.com/office/drawing/2014/main" id="{F0F3258D-22A1-B6EC-B22D-15AEB3DE922F}"/>
              </a:ext>
            </a:extLst>
          </p:cNvPr>
          <p:cNvSpPr txBox="1"/>
          <p:nvPr/>
        </p:nvSpPr>
        <p:spPr>
          <a:xfrm>
            <a:off x="2925539" y="5156158"/>
            <a:ext cx="941283" cy="369332"/>
          </a:xfrm>
          <a:prstGeom prst="rect">
            <a:avLst/>
          </a:prstGeom>
          <a:noFill/>
        </p:spPr>
        <p:txBody>
          <a:bodyPr wrap="none" rtlCol="0">
            <a:spAutoFit/>
          </a:bodyPr>
          <a:lstStyle/>
          <a:p>
            <a:r>
              <a:rPr lang="nl-NL">
                <a:solidFill>
                  <a:schemeClr val="accent1"/>
                </a:solidFill>
              </a:rPr>
              <a:t>aardgas</a:t>
            </a:r>
            <a:endParaRPr lang="nl-BE">
              <a:solidFill>
                <a:schemeClr val="accent1"/>
              </a:solidFill>
            </a:endParaRPr>
          </a:p>
        </p:txBody>
      </p:sp>
      <p:sp>
        <p:nvSpPr>
          <p:cNvPr id="7" name="Tekstvak 6">
            <a:extLst>
              <a:ext uri="{FF2B5EF4-FFF2-40B4-BE49-F238E27FC236}">
                <a16:creationId xmlns:a16="http://schemas.microsoft.com/office/drawing/2014/main" id="{D8C970CF-A9A2-EA69-00EA-EBB79A198572}"/>
              </a:ext>
            </a:extLst>
          </p:cNvPr>
          <p:cNvSpPr txBox="1"/>
          <p:nvPr/>
        </p:nvSpPr>
        <p:spPr>
          <a:xfrm>
            <a:off x="3005714" y="3354925"/>
            <a:ext cx="1117935" cy="369332"/>
          </a:xfrm>
          <a:prstGeom prst="rect">
            <a:avLst/>
          </a:prstGeom>
          <a:noFill/>
        </p:spPr>
        <p:txBody>
          <a:bodyPr wrap="none" rtlCol="0">
            <a:spAutoFit/>
          </a:bodyPr>
          <a:lstStyle/>
          <a:p>
            <a:r>
              <a:rPr lang="nl-NL">
                <a:solidFill>
                  <a:schemeClr val="accent1"/>
                </a:solidFill>
              </a:rPr>
              <a:t>steenkool</a:t>
            </a:r>
            <a:endParaRPr lang="nl-BE">
              <a:solidFill>
                <a:schemeClr val="accent1"/>
              </a:solidFill>
            </a:endParaRPr>
          </a:p>
        </p:txBody>
      </p:sp>
      <p:sp>
        <p:nvSpPr>
          <p:cNvPr id="9" name="Tekstvak 8">
            <a:extLst>
              <a:ext uri="{FF2B5EF4-FFF2-40B4-BE49-F238E27FC236}">
                <a16:creationId xmlns:a16="http://schemas.microsoft.com/office/drawing/2014/main" id="{A80A0A88-FE01-0D67-1FD5-25BDED9DA5AF}"/>
              </a:ext>
            </a:extLst>
          </p:cNvPr>
          <p:cNvSpPr txBox="1"/>
          <p:nvPr/>
        </p:nvSpPr>
        <p:spPr>
          <a:xfrm>
            <a:off x="194689" y="5100113"/>
            <a:ext cx="1372812" cy="646331"/>
          </a:xfrm>
          <a:prstGeom prst="rect">
            <a:avLst/>
          </a:prstGeom>
          <a:noFill/>
        </p:spPr>
        <p:txBody>
          <a:bodyPr wrap="none" rtlCol="0">
            <a:spAutoFit/>
          </a:bodyPr>
          <a:lstStyle/>
          <a:p>
            <a:r>
              <a:rPr lang="nl-NL" dirty="0">
                <a:solidFill>
                  <a:schemeClr val="accent1"/>
                </a:solidFill>
              </a:rPr>
              <a:t>kernenergie </a:t>
            </a:r>
          </a:p>
          <a:p>
            <a:pPr algn="ctr"/>
            <a:r>
              <a:rPr lang="nl-NL" dirty="0">
                <a:solidFill>
                  <a:schemeClr val="accent1"/>
                </a:solidFill>
              </a:rPr>
              <a:t>(uranium)</a:t>
            </a:r>
            <a:endParaRPr lang="nl-BE" dirty="0">
              <a:solidFill>
                <a:schemeClr val="accent1"/>
              </a:solidFill>
            </a:endParaRPr>
          </a:p>
        </p:txBody>
      </p:sp>
      <p:sp>
        <p:nvSpPr>
          <p:cNvPr id="10" name="Tekstvak 9">
            <a:extLst>
              <a:ext uri="{FF2B5EF4-FFF2-40B4-BE49-F238E27FC236}">
                <a16:creationId xmlns:a16="http://schemas.microsoft.com/office/drawing/2014/main" id="{8CE6CC1F-E22B-BA67-BB1B-ABF4B13A0D31}"/>
              </a:ext>
            </a:extLst>
          </p:cNvPr>
          <p:cNvSpPr txBox="1"/>
          <p:nvPr/>
        </p:nvSpPr>
        <p:spPr>
          <a:xfrm>
            <a:off x="5420592" y="5377112"/>
            <a:ext cx="1354858" cy="369332"/>
          </a:xfrm>
          <a:prstGeom prst="rect">
            <a:avLst/>
          </a:prstGeom>
          <a:noFill/>
        </p:spPr>
        <p:txBody>
          <a:bodyPr wrap="none" rtlCol="0">
            <a:spAutoFit/>
          </a:bodyPr>
          <a:lstStyle/>
          <a:p>
            <a:r>
              <a:rPr lang="nl-NL">
                <a:solidFill>
                  <a:schemeClr val="accent1"/>
                </a:solidFill>
              </a:rPr>
              <a:t>aardwarmte</a:t>
            </a:r>
            <a:endParaRPr lang="nl-BE">
              <a:solidFill>
                <a:schemeClr val="accent1"/>
              </a:solidFill>
            </a:endParaRPr>
          </a:p>
        </p:txBody>
      </p:sp>
      <p:sp>
        <p:nvSpPr>
          <p:cNvPr id="11" name="Tekstvak 10">
            <a:extLst>
              <a:ext uri="{FF2B5EF4-FFF2-40B4-BE49-F238E27FC236}">
                <a16:creationId xmlns:a16="http://schemas.microsoft.com/office/drawing/2014/main" id="{9D8DD36C-1355-985A-BFE3-C982EDED120F}"/>
              </a:ext>
            </a:extLst>
          </p:cNvPr>
          <p:cNvSpPr txBox="1"/>
          <p:nvPr/>
        </p:nvSpPr>
        <p:spPr>
          <a:xfrm>
            <a:off x="7975155" y="5307411"/>
            <a:ext cx="647934" cy="369332"/>
          </a:xfrm>
          <a:prstGeom prst="rect">
            <a:avLst/>
          </a:prstGeom>
          <a:noFill/>
        </p:spPr>
        <p:txBody>
          <a:bodyPr wrap="none" rtlCol="0">
            <a:spAutoFit/>
          </a:bodyPr>
          <a:lstStyle/>
          <a:p>
            <a:r>
              <a:rPr lang="nl-NL">
                <a:solidFill>
                  <a:schemeClr val="accent1"/>
                </a:solidFill>
              </a:rPr>
              <a:t>wind</a:t>
            </a:r>
            <a:endParaRPr lang="nl-BE">
              <a:solidFill>
                <a:schemeClr val="accent1"/>
              </a:solidFill>
            </a:endParaRPr>
          </a:p>
        </p:txBody>
      </p:sp>
      <p:sp>
        <p:nvSpPr>
          <p:cNvPr id="12" name="Tekstvak 11">
            <a:extLst>
              <a:ext uri="{FF2B5EF4-FFF2-40B4-BE49-F238E27FC236}">
                <a16:creationId xmlns:a16="http://schemas.microsoft.com/office/drawing/2014/main" id="{2A4E645B-8E15-AE40-4DB6-B351CEBBBFA7}"/>
              </a:ext>
            </a:extLst>
          </p:cNvPr>
          <p:cNvSpPr txBox="1"/>
          <p:nvPr/>
        </p:nvSpPr>
        <p:spPr>
          <a:xfrm>
            <a:off x="7869187" y="2901424"/>
            <a:ext cx="1088760" cy="369332"/>
          </a:xfrm>
          <a:prstGeom prst="rect">
            <a:avLst/>
          </a:prstGeom>
          <a:noFill/>
        </p:spPr>
        <p:txBody>
          <a:bodyPr wrap="none" rtlCol="0">
            <a:spAutoFit/>
          </a:bodyPr>
          <a:lstStyle/>
          <a:p>
            <a:r>
              <a:rPr lang="nl-NL">
                <a:solidFill>
                  <a:schemeClr val="accent1"/>
                </a:solidFill>
              </a:rPr>
              <a:t>biomassa</a:t>
            </a:r>
            <a:endParaRPr lang="nl-BE">
              <a:solidFill>
                <a:schemeClr val="accent1"/>
              </a:solidFill>
            </a:endParaRPr>
          </a:p>
        </p:txBody>
      </p:sp>
      <p:sp>
        <p:nvSpPr>
          <p:cNvPr id="13" name="Tekstvak 12">
            <a:extLst>
              <a:ext uri="{FF2B5EF4-FFF2-40B4-BE49-F238E27FC236}">
                <a16:creationId xmlns:a16="http://schemas.microsoft.com/office/drawing/2014/main" id="{DF4EED02-7C28-202C-D32C-022522CA2D9E}"/>
              </a:ext>
            </a:extLst>
          </p:cNvPr>
          <p:cNvSpPr txBox="1"/>
          <p:nvPr/>
        </p:nvSpPr>
        <p:spPr>
          <a:xfrm>
            <a:off x="7130278" y="2108710"/>
            <a:ext cx="532518" cy="369332"/>
          </a:xfrm>
          <a:prstGeom prst="rect">
            <a:avLst/>
          </a:prstGeom>
          <a:noFill/>
        </p:spPr>
        <p:txBody>
          <a:bodyPr wrap="none" rtlCol="0">
            <a:spAutoFit/>
          </a:bodyPr>
          <a:lstStyle/>
          <a:p>
            <a:r>
              <a:rPr lang="nl-NL">
                <a:solidFill>
                  <a:schemeClr val="accent1"/>
                </a:solidFill>
              </a:rPr>
              <a:t>zon</a:t>
            </a:r>
            <a:endParaRPr lang="nl-BE">
              <a:solidFill>
                <a:schemeClr val="accent1"/>
              </a:solidFill>
            </a:endParaRPr>
          </a:p>
        </p:txBody>
      </p:sp>
      <p:sp>
        <p:nvSpPr>
          <p:cNvPr id="14" name="Tekstvak 13">
            <a:extLst>
              <a:ext uri="{FF2B5EF4-FFF2-40B4-BE49-F238E27FC236}">
                <a16:creationId xmlns:a16="http://schemas.microsoft.com/office/drawing/2014/main" id="{6094FBAB-9F69-18DB-F7F0-0846DE775F78}"/>
              </a:ext>
            </a:extLst>
          </p:cNvPr>
          <p:cNvSpPr txBox="1"/>
          <p:nvPr/>
        </p:nvSpPr>
        <p:spPr>
          <a:xfrm>
            <a:off x="5094858" y="2915648"/>
            <a:ext cx="1343638" cy="369332"/>
          </a:xfrm>
          <a:prstGeom prst="rect">
            <a:avLst/>
          </a:prstGeom>
          <a:noFill/>
        </p:spPr>
        <p:txBody>
          <a:bodyPr wrap="none" rtlCol="0">
            <a:spAutoFit/>
          </a:bodyPr>
          <a:lstStyle/>
          <a:p>
            <a:r>
              <a:rPr lang="nl-NL">
                <a:solidFill>
                  <a:schemeClr val="accent1"/>
                </a:solidFill>
              </a:rPr>
              <a:t>waterkracht</a:t>
            </a:r>
            <a:endParaRPr lang="nl-BE">
              <a:solidFill>
                <a:schemeClr val="accent1"/>
              </a:solidFill>
            </a:endParaRPr>
          </a:p>
        </p:txBody>
      </p:sp>
    </p:spTree>
    <p:extLst>
      <p:ext uri="{BB962C8B-B14F-4D97-AF65-F5344CB8AC3E}">
        <p14:creationId xmlns:p14="http://schemas.microsoft.com/office/powerpoint/2010/main" val="211512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D3F569-614A-7CCE-BEE6-D7AE47EAF34A}"/>
              </a:ext>
            </a:extLst>
          </p:cNvPr>
          <p:cNvSpPr>
            <a:spLocks noGrp="1"/>
          </p:cNvSpPr>
          <p:nvPr>
            <p:ph type="title"/>
          </p:nvPr>
        </p:nvSpPr>
        <p:spPr/>
        <p:txBody>
          <a:bodyPr>
            <a:normAutofit fontScale="90000"/>
          </a:bodyPr>
          <a:lstStyle/>
          <a:p>
            <a:r>
              <a:rPr lang="nl-BE" dirty="0"/>
              <a:t>5. Tijdens welk seizoen produceren zonnepanelen het meeste elektriciteit?</a:t>
            </a:r>
            <a:br>
              <a:rPr lang="nl-BE" dirty="0"/>
            </a:br>
            <a:r>
              <a:rPr lang="nl-BE" dirty="0"/>
              <a:t>							      </a:t>
            </a:r>
          </a:p>
        </p:txBody>
      </p:sp>
      <p:sp>
        <p:nvSpPr>
          <p:cNvPr id="3" name="Espace réservé du contenu 2">
            <a:extLst>
              <a:ext uri="{FF2B5EF4-FFF2-40B4-BE49-F238E27FC236}">
                <a16:creationId xmlns:a16="http://schemas.microsoft.com/office/drawing/2014/main" id="{91621AD0-8D07-8751-8B97-2A2C662255A2}"/>
              </a:ext>
            </a:extLst>
          </p:cNvPr>
          <p:cNvSpPr>
            <a:spLocks noGrp="1"/>
          </p:cNvSpPr>
          <p:nvPr>
            <p:ph idx="1"/>
          </p:nvPr>
        </p:nvSpPr>
        <p:spPr>
          <a:xfrm>
            <a:off x="857251" y="2057400"/>
            <a:ext cx="7956550" cy="4445000"/>
          </a:xfrm>
        </p:spPr>
        <p:txBody>
          <a:bodyPr>
            <a:noAutofit/>
          </a:bodyPr>
          <a:lstStyle/>
          <a:p>
            <a:pPr marL="491490" indent="-457200">
              <a:lnSpc>
                <a:spcPct val="150000"/>
              </a:lnSpc>
              <a:buAutoNum type="alphaUcPeriod"/>
            </a:pPr>
            <a:r>
              <a:rPr lang="nl-BE" sz="3000"/>
              <a:t>In de lente </a:t>
            </a:r>
            <a:br>
              <a:rPr lang="nl-BE" sz="3000"/>
            </a:br>
            <a:r>
              <a:rPr lang="nl-BE" sz="3000">
                <a:sym typeface="Wingdings" panose="05000000000000000000" pitchFamily="2" charset="2"/>
              </a:rPr>
              <a:t> vogelgeluid en flapperende vleugels</a:t>
            </a:r>
          </a:p>
          <a:p>
            <a:pPr marL="491490" indent="-457200">
              <a:lnSpc>
                <a:spcPct val="150000"/>
              </a:lnSpc>
              <a:buAutoNum type="alphaUcPeriod"/>
            </a:pPr>
            <a:r>
              <a:rPr lang="nl-BE" sz="3000"/>
              <a:t>In de zomer </a:t>
            </a:r>
            <a:br>
              <a:rPr lang="nl-BE" sz="3000"/>
            </a:br>
            <a:r>
              <a:rPr lang="nl-BE" sz="3000">
                <a:sym typeface="Wingdings" panose="05000000000000000000" pitchFamily="2" charset="2"/>
              </a:rPr>
              <a:t> puffen en met je handen wapperen</a:t>
            </a:r>
            <a:endParaRPr lang="nl-BE" sz="3000"/>
          </a:p>
          <a:p>
            <a:pPr marL="491490" indent="-457200">
              <a:lnSpc>
                <a:spcPct val="150000"/>
              </a:lnSpc>
              <a:buAutoNum type="alphaUcPeriod"/>
            </a:pPr>
            <a:r>
              <a:rPr lang="nl-BE" sz="3000"/>
              <a:t>In de herfst </a:t>
            </a:r>
            <a:br>
              <a:rPr lang="nl-BE" sz="3000"/>
            </a:br>
            <a:r>
              <a:rPr lang="nl-BE" sz="3000">
                <a:sym typeface="Wingdings" panose="05000000000000000000" pitchFamily="2" charset="2"/>
              </a:rPr>
              <a:t> blazen en een boom in de wind nadoen</a:t>
            </a:r>
            <a:endParaRPr lang="nl-BE" sz="3000"/>
          </a:p>
        </p:txBody>
      </p:sp>
      <p:sp>
        <p:nvSpPr>
          <p:cNvPr id="4" name="Rechthoek: afgeronde hoeken 3">
            <a:extLst>
              <a:ext uri="{FF2B5EF4-FFF2-40B4-BE49-F238E27FC236}">
                <a16:creationId xmlns:a16="http://schemas.microsoft.com/office/drawing/2014/main" id="{45E2232D-42FB-58BA-82CC-4AAF5564DF69}"/>
              </a:ext>
            </a:extLst>
          </p:cNvPr>
          <p:cNvSpPr/>
          <p:nvPr/>
        </p:nvSpPr>
        <p:spPr>
          <a:xfrm>
            <a:off x="654339" y="2208093"/>
            <a:ext cx="7632410" cy="1449507"/>
          </a:xfrm>
          <a:prstGeom prst="roundRect">
            <a:avLst/>
          </a:prstGeom>
          <a:noFill/>
          <a:ln w="76200">
            <a:solidFill>
              <a:srgbClr val="1895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417826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75E86-F23E-D986-305F-6DDDE3726949}"/>
              </a:ext>
            </a:extLst>
          </p:cNvPr>
          <p:cNvSpPr>
            <a:spLocks noGrp="1"/>
          </p:cNvSpPr>
          <p:nvPr>
            <p:ph type="title"/>
          </p:nvPr>
        </p:nvSpPr>
        <p:spPr/>
        <p:txBody>
          <a:bodyPr>
            <a:normAutofit fontScale="90000"/>
          </a:bodyPr>
          <a:lstStyle/>
          <a:p>
            <a:r>
              <a:rPr lang="nl-BE" dirty="0"/>
              <a:t>6. Hoe werkt een thermische elektriciteitscentrale? </a:t>
            </a:r>
            <a:br>
              <a:rPr lang="nl-BE" dirty="0"/>
            </a:br>
            <a:r>
              <a:rPr lang="nl-BE" dirty="0"/>
              <a:t>Zet in de juiste volgorde.</a:t>
            </a:r>
          </a:p>
        </p:txBody>
      </p:sp>
      <p:sp>
        <p:nvSpPr>
          <p:cNvPr id="4" name="Espace réservé du contenu 2">
            <a:extLst>
              <a:ext uri="{FF2B5EF4-FFF2-40B4-BE49-F238E27FC236}">
                <a16:creationId xmlns:a16="http://schemas.microsoft.com/office/drawing/2014/main" id="{3421B9AB-8CCD-222A-EECA-00F5DBA31DC9}"/>
              </a:ext>
            </a:extLst>
          </p:cNvPr>
          <p:cNvSpPr txBox="1">
            <a:spLocks/>
          </p:cNvSpPr>
          <p:nvPr/>
        </p:nvSpPr>
        <p:spPr>
          <a:xfrm>
            <a:off x="857250" y="2317905"/>
            <a:ext cx="7404653" cy="4038600"/>
          </a:xfrm>
          <a:prstGeom prst="rect">
            <a:avLst/>
          </a:prstGeom>
        </p:spPr>
        <p:txBody>
          <a:bodyPr vert="horz" lIns="91440" tIns="45720" rIns="91440" bIns="45720" rtlCol="0">
            <a:normAutofit fontScale="85000" lnSpcReduction="1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491490" indent="-457200">
              <a:lnSpc>
                <a:spcPct val="160000"/>
              </a:lnSpc>
              <a:buFont typeface="Corbel" pitchFamily="34" charset="0"/>
              <a:buAutoNum type="alphaUcPeriod"/>
            </a:pPr>
            <a:r>
              <a:rPr lang="nl-BE" sz="3000" dirty="0">
                <a:solidFill>
                  <a:srgbClr val="1895CE"/>
                </a:solidFill>
              </a:rPr>
              <a:t>Warmte zet water om in stoom.</a:t>
            </a:r>
          </a:p>
          <a:p>
            <a:pPr marL="491490" indent="-457200">
              <a:lnSpc>
                <a:spcPct val="160000"/>
              </a:lnSpc>
              <a:buFont typeface="Corbel" pitchFamily="34" charset="0"/>
              <a:buAutoNum type="alphaUcPeriod"/>
            </a:pPr>
            <a:r>
              <a:rPr lang="nl-BE" sz="3000" dirty="0">
                <a:solidFill>
                  <a:srgbClr val="1895CE"/>
                </a:solidFill>
              </a:rPr>
              <a:t>Aardolie, aardgas of steenkool wordt verbrand.</a:t>
            </a:r>
          </a:p>
          <a:p>
            <a:pPr marL="491490" indent="-457200">
              <a:lnSpc>
                <a:spcPct val="160000"/>
              </a:lnSpc>
              <a:buFont typeface="Corbel" pitchFamily="34" charset="0"/>
              <a:buAutoNum type="alphaUcPeriod"/>
            </a:pPr>
            <a:r>
              <a:rPr lang="nl-BE" sz="3000" dirty="0">
                <a:solidFill>
                  <a:srgbClr val="1895CE"/>
                </a:solidFill>
              </a:rPr>
              <a:t>Stoom afkoelen tot water voor sterke circulatie.</a:t>
            </a:r>
          </a:p>
          <a:p>
            <a:pPr marL="491490" indent="-457200">
              <a:lnSpc>
                <a:spcPct val="160000"/>
              </a:lnSpc>
              <a:buFont typeface="Corbel" pitchFamily="34" charset="0"/>
              <a:buAutoNum type="alphaUcPeriod"/>
            </a:pPr>
            <a:r>
              <a:rPr lang="nl-BE" sz="3000" dirty="0">
                <a:solidFill>
                  <a:srgbClr val="1895CE"/>
                </a:solidFill>
              </a:rPr>
              <a:t>Beweging wordt omgezet in elektriciteit.</a:t>
            </a:r>
          </a:p>
          <a:p>
            <a:pPr marL="34290" indent="0">
              <a:buFont typeface="Corbel" pitchFamily="34" charset="0"/>
              <a:buNone/>
            </a:pPr>
            <a:endParaRPr lang="nl-BE" dirty="0">
              <a:solidFill>
                <a:srgbClr val="1895CE"/>
              </a:solidFill>
            </a:endParaRPr>
          </a:p>
          <a:p>
            <a:pPr marL="34290" indent="0">
              <a:buFont typeface="Corbel" pitchFamily="34" charset="0"/>
              <a:buNone/>
            </a:pPr>
            <a:endParaRPr lang="nl-BE" dirty="0">
              <a:solidFill>
                <a:srgbClr val="1895CE"/>
              </a:solidFill>
            </a:endParaRPr>
          </a:p>
        </p:txBody>
      </p:sp>
      <p:sp>
        <p:nvSpPr>
          <p:cNvPr id="5" name="Rechthoek: afgeronde hoeken 4">
            <a:extLst>
              <a:ext uri="{FF2B5EF4-FFF2-40B4-BE49-F238E27FC236}">
                <a16:creationId xmlns:a16="http://schemas.microsoft.com/office/drawing/2014/main" id="{35300768-7709-BC29-5681-F1879E900801}"/>
              </a:ext>
            </a:extLst>
          </p:cNvPr>
          <p:cNvSpPr/>
          <p:nvPr/>
        </p:nvSpPr>
        <p:spPr>
          <a:xfrm>
            <a:off x="857250" y="5383093"/>
            <a:ext cx="7406640" cy="1105469"/>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3600" b="1">
                <a:solidFill>
                  <a:schemeClr val="accent1"/>
                </a:solidFill>
              </a:rPr>
              <a:t>B – A – D - C</a:t>
            </a:r>
          </a:p>
        </p:txBody>
      </p:sp>
    </p:spTree>
    <p:extLst>
      <p:ext uri="{BB962C8B-B14F-4D97-AF65-F5344CB8AC3E}">
        <p14:creationId xmlns:p14="http://schemas.microsoft.com/office/powerpoint/2010/main" val="21793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8841E-19D8-3A62-572F-211714CC4BFF}"/>
              </a:ext>
            </a:extLst>
          </p:cNvPr>
          <p:cNvSpPr>
            <a:spLocks noGrp="1"/>
          </p:cNvSpPr>
          <p:nvPr>
            <p:ph type="title"/>
          </p:nvPr>
        </p:nvSpPr>
        <p:spPr>
          <a:xfrm>
            <a:off x="868680" y="212614"/>
            <a:ext cx="7406640" cy="1356360"/>
          </a:xfrm>
        </p:spPr>
        <p:txBody>
          <a:bodyPr/>
          <a:lstStyle/>
          <a:p>
            <a:r>
              <a:rPr lang="nl-BE"/>
              <a:t>Thermische elektriciteitscentrale</a:t>
            </a:r>
          </a:p>
        </p:txBody>
      </p:sp>
      <p:pic>
        <p:nvPicPr>
          <p:cNvPr id="4" name="Picture 2" descr="http://energie.edf.com/html/panorama/medias/images/production/thermique/thermik-centrale.png">
            <a:extLst>
              <a:ext uri="{FF2B5EF4-FFF2-40B4-BE49-F238E27FC236}">
                <a16:creationId xmlns:a16="http://schemas.microsoft.com/office/drawing/2014/main" id="{CE02AA7F-1C54-8771-8668-17FE4F631FF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38" t="2609" r="3045" b="7390"/>
          <a:stretch/>
        </p:blipFill>
        <p:spPr bwMode="auto">
          <a:xfrm>
            <a:off x="328260" y="1333428"/>
            <a:ext cx="5833933" cy="341853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D4EC6215-ED2A-B629-BFD4-D405BCF8CC49}"/>
              </a:ext>
            </a:extLst>
          </p:cNvPr>
          <p:cNvSpPr txBox="1">
            <a:spLocks/>
          </p:cNvSpPr>
          <p:nvPr/>
        </p:nvSpPr>
        <p:spPr>
          <a:xfrm>
            <a:off x="5739377" y="1837571"/>
            <a:ext cx="3200583" cy="4038600"/>
          </a:xfrm>
          <a:prstGeom prst="rect">
            <a:avLst/>
          </a:prstGeom>
        </p:spPr>
        <p:txBody>
          <a:bodyPr vert="horz" lIns="91440" tIns="45720" rIns="91440" bIns="45720" rtlCol="0">
            <a:normAutofit fontScale="70000" lnSpcReduction="2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548640" indent="-514350">
              <a:lnSpc>
                <a:spcPct val="120000"/>
              </a:lnSpc>
              <a:buFont typeface="+mj-lt"/>
              <a:buAutoNum type="arabicPeriod"/>
            </a:pPr>
            <a:r>
              <a:rPr lang="nl-BE" sz="3000"/>
              <a:t>Aardolie, aardgas of steenkool wordt verbrand.</a:t>
            </a:r>
          </a:p>
          <a:p>
            <a:pPr marL="548640" indent="-514350">
              <a:lnSpc>
                <a:spcPct val="120000"/>
              </a:lnSpc>
              <a:buFont typeface="+mj-lt"/>
              <a:buAutoNum type="arabicPeriod"/>
            </a:pPr>
            <a:r>
              <a:rPr lang="nl-BE" sz="3000"/>
              <a:t>Warmte zet water om in stoom.</a:t>
            </a:r>
          </a:p>
          <a:p>
            <a:pPr marL="548640" indent="-514350">
              <a:lnSpc>
                <a:spcPct val="120000"/>
              </a:lnSpc>
              <a:buFont typeface="+mj-lt"/>
              <a:buAutoNum type="arabicPeriod"/>
            </a:pPr>
            <a:r>
              <a:rPr lang="nl-BE" sz="3000"/>
              <a:t>Beweging wordt omgezet in elektriciteit.</a:t>
            </a:r>
          </a:p>
          <a:p>
            <a:pPr marL="548640" indent="-514350">
              <a:lnSpc>
                <a:spcPct val="120000"/>
              </a:lnSpc>
              <a:buFont typeface="+mj-lt"/>
              <a:buAutoNum type="arabicPeriod"/>
            </a:pPr>
            <a:r>
              <a:rPr lang="nl-BE" sz="3000"/>
              <a:t>Stoom afkoelen tot water voor sterke circulatie.</a:t>
            </a:r>
          </a:p>
          <a:p>
            <a:pPr marL="34290" indent="0">
              <a:buFont typeface="Corbel" pitchFamily="34" charset="0"/>
              <a:buNone/>
            </a:pPr>
            <a:endParaRPr lang="nl-BE"/>
          </a:p>
          <a:p>
            <a:pPr marL="34290" indent="0">
              <a:buFont typeface="Corbel" pitchFamily="34" charset="0"/>
              <a:buNone/>
            </a:pPr>
            <a:endParaRPr lang="nl-BE"/>
          </a:p>
        </p:txBody>
      </p:sp>
      <p:sp>
        <p:nvSpPr>
          <p:cNvPr id="5" name="Tekstvak 4">
            <a:extLst>
              <a:ext uri="{FF2B5EF4-FFF2-40B4-BE49-F238E27FC236}">
                <a16:creationId xmlns:a16="http://schemas.microsoft.com/office/drawing/2014/main" id="{2BACD3F3-2CF0-CC56-5732-BC3D479686A4}"/>
              </a:ext>
            </a:extLst>
          </p:cNvPr>
          <p:cNvSpPr txBox="1"/>
          <p:nvPr/>
        </p:nvSpPr>
        <p:spPr>
          <a:xfrm>
            <a:off x="8490620" y="2239200"/>
            <a:ext cx="449340" cy="400110"/>
          </a:xfrm>
          <a:prstGeom prst="rect">
            <a:avLst/>
          </a:prstGeom>
          <a:noFill/>
        </p:spPr>
        <p:txBody>
          <a:bodyPr wrap="square" rtlCol="0">
            <a:spAutoFit/>
          </a:bodyPr>
          <a:lstStyle/>
          <a:p>
            <a:r>
              <a:rPr lang="nl-NL" sz="2000" b="1">
                <a:solidFill>
                  <a:schemeClr val="accent1"/>
                </a:solidFill>
              </a:rPr>
              <a:t>B</a:t>
            </a:r>
            <a:endParaRPr lang="nl-BE" sz="2000" b="1">
              <a:solidFill>
                <a:schemeClr val="accent1"/>
              </a:solidFill>
            </a:endParaRPr>
          </a:p>
        </p:txBody>
      </p:sp>
      <p:sp>
        <p:nvSpPr>
          <p:cNvPr id="6" name="Tekstvak 5">
            <a:extLst>
              <a:ext uri="{FF2B5EF4-FFF2-40B4-BE49-F238E27FC236}">
                <a16:creationId xmlns:a16="http://schemas.microsoft.com/office/drawing/2014/main" id="{E6BF6A2F-4158-E94D-111B-6C5169A4D999}"/>
              </a:ext>
            </a:extLst>
          </p:cNvPr>
          <p:cNvSpPr txBox="1"/>
          <p:nvPr/>
        </p:nvSpPr>
        <p:spPr>
          <a:xfrm>
            <a:off x="8490620" y="4078176"/>
            <a:ext cx="449340" cy="400110"/>
          </a:xfrm>
          <a:prstGeom prst="rect">
            <a:avLst/>
          </a:prstGeom>
          <a:noFill/>
        </p:spPr>
        <p:txBody>
          <a:bodyPr wrap="square" rtlCol="0">
            <a:spAutoFit/>
          </a:bodyPr>
          <a:lstStyle/>
          <a:p>
            <a:r>
              <a:rPr lang="nl-NL" sz="2000" b="1">
                <a:solidFill>
                  <a:schemeClr val="accent1"/>
                </a:solidFill>
              </a:rPr>
              <a:t>D</a:t>
            </a:r>
            <a:endParaRPr lang="nl-BE" sz="2000" b="1">
              <a:solidFill>
                <a:schemeClr val="accent1"/>
              </a:solidFill>
            </a:endParaRPr>
          </a:p>
        </p:txBody>
      </p:sp>
      <p:sp>
        <p:nvSpPr>
          <p:cNvPr id="7" name="Tekstvak 6">
            <a:extLst>
              <a:ext uri="{FF2B5EF4-FFF2-40B4-BE49-F238E27FC236}">
                <a16:creationId xmlns:a16="http://schemas.microsoft.com/office/drawing/2014/main" id="{77132567-FC19-3549-291B-CF28D17436C8}"/>
              </a:ext>
            </a:extLst>
          </p:cNvPr>
          <p:cNvSpPr txBox="1"/>
          <p:nvPr/>
        </p:nvSpPr>
        <p:spPr>
          <a:xfrm>
            <a:off x="8490620" y="5157600"/>
            <a:ext cx="449340" cy="400110"/>
          </a:xfrm>
          <a:prstGeom prst="rect">
            <a:avLst/>
          </a:prstGeom>
          <a:noFill/>
        </p:spPr>
        <p:txBody>
          <a:bodyPr wrap="square" rtlCol="0">
            <a:spAutoFit/>
          </a:bodyPr>
          <a:lstStyle/>
          <a:p>
            <a:r>
              <a:rPr lang="nl-NL" sz="2000" b="1">
                <a:solidFill>
                  <a:schemeClr val="accent1"/>
                </a:solidFill>
              </a:rPr>
              <a:t>C</a:t>
            </a:r>
            <a:endParaRPr lang="nl-BE" sz="2000" b="1">
              <a:solidFill>
                <a:schemeClr val="accent1"/>
              </a:solidFill>
            </a:endParaRPr>
          </a:p>
        </p:txBody>
      </p:sp>
      <p:sp>
        <p:nvSpPr>
          <p:cNvPr id="8" name="Tekstvak 7">
            <a:extLst>
              <a:ext uri="{FF2B5EF4-FFF2-40B4-BE49-F238E27FC236}">
                <a16:creationId xmlns:a16="http://schemas.microsoft.com/office/drawing/2014/main" id="{1396DF2A-21C3-AF2A-AF83-7AF593723304}"/>
              </a:ext>
            </a:extLst>
          </p:cNvPr>
          <p:cNvSpPr txBox="1"/>
          <p:nvPr/>
        </p:nvSpPr>
        <p:spPr>
          <a:xfrm>
            <a:off x="8490620" y="3158688"/>
            <a:ext cx="449340" cy="400110"/>
          </a:xfrm>
          <a:prstGeom prst="rect">
            <a:avLst/>
          </a:prstGeom>
          <a:noFill/>
        </p:spPr>
        <p:txBody>
          <a:bodyPr wrap="square" rtlCol="0">
            <a:spAutoFit/>
          </a:bodyPr>
          <a:lstStyle/>
          <a:p>
            <a:r>
              <a:rPr lang="nl-NL" sz="2000" b="1">
                <a:solidFill>
                  <a:schemeClr val="accent1"/>
                </a:solidFill>
              </a:rPr>
              <a:t>A</a:t>
            </a:r>
            <a:endParaRPr lang="nl-BE" sz="2000" b="1">
              <a:solidFill>
                <a:schemeClr val="accent1"/>
              </a:solidFill>
            </a:endParaRPr>
          </a:p>
        </p:txBody>
      </p:sp>
    </p:spTree>
    <p:extLst>
      <p:ext uri="{BB962C8B-B14F-4D97-AF65-F5344CB8AC3E}">
        <p14:creationId xmlns:p14="http://schemas.microsoft.com/office/powerpoint/2010/main" val="56227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A1B64A-F703-D2A4-F2E5-A35C31D3D10B}"/>
              </a:ext>
            </a:extLst>
          </p:cNvPr>
          <p:cNvSpPr>
            <a:spLocks noGrp="1"/>
          </p:cNvSpPr>
          <p:nvPr>
            <p:ph type="title"/>
          </p:nvPr>
        </p:nvSpPr>
        <p:spPr>
          <a:xfrm>
            <a:off x="855264" y="495300"/>
            <a:ext cx="7608252" cy="1562100"/>
          </a:xfrm>
        </p:spPr>
        <p:txBody>
          <a:bodyPr>
            <a:normAutofit fontScale="90000"/>
          </a:bodyPr>
          <a:lstStyle/>
          <a:p>
            <a:r>
              <a:rPr lang="nl-BE" dirty="0"/>
              <a:t>7. Hoeveel % van de in België geproduceerde elektriciteit is hernieuwbaar?</a:t>
            </a:r>
            <a:r>
              <a:rPr lang="fr-BE" dirty="0"/>
              <a:t>      </a:t>
            </a:r>
          </a:p>
        </p:txBody>
      </p:sp>
      <p:sp>
        <p:nvSpPr>
          <p:cNvPr id="3" name="Espace réservé du contenu 2">
            <a:extLst>
              <a:ext uri="{FF2B5EF4-FFF2-40B4-BE49-F238E27FC236}">
                <a16:creationId xmlns:a16="http://schemas.microsoft.com/office/drawing/2014/main" id="{82330573-5A1A-6854-C938-39367DB1E9F3}"/>
              </a:ext>
            </a:extLst>
          </p:cNvPr>
          <p:cNvSpPr>
            <a:spLocks noGrp="1"/>
          </p:cNvSpPr>
          <p:nvPr>
            <p:ph idx="1"/>
          </p:nvPr>
        </p:nvSpPr>
        <p:spPr/>
        <p:txBody>
          <a:bodyPr>
            <a:normAutofit/>
          </a:bodyPr>
          <a:lstStyle/>
          <a:p>
            <a:pPr marL="491490" indent="-457200">
              <a:lnSpc>
                <a:spcPct val="200000"/>
              </a:lnSpc>
              <a:buAutoNum type="alphaUcPeriod"/>
            </a:pPr>
            <a:r>
              <a:rPr lang="nl-NL" sz="3000"/>
              <a:t>Tussen 0-25% (0 – ¼)</a:t>
            </a:r>
          </a:p>
          <a:p>
            <a:pPr marL="491490" indent="-457200">
              <a:lnSpc>
                <a:spcPct val="200000"/>
              </a:lnSpc>
              <a:buAutoNum type="alphaUcPeriod"/>
            </a:pPr>
            <a:r>
              <a:rPr lang="nl-NL" sz="3000"/>
              <a:t>Tussen 25-50% (¼  – ½)</a:t>
            </a:r>
          </a:p>
          <a:p>
            <a:pPr marL="491490" indent="-457200">
              <a:lnSpc>
                <a:spcPct val="200000"/>
              </a:lnSpc>
              <a:buAutoNum type="alphaUcPeriod"/>
            </a:pPr>
            <a:r>
              <a:rPr lang="nl-NL" sz="3000"/>
              <a:t>Tussen 50-75% (½ - ¾) </a:t>
            </a:r>
          </a:p>
        </p:txBody>
      </p:sp>
      <p:sp>
        <p:nvSpPr>
          <p:cNvPr id="4" name="Rechthoek: afgeronde hoeken 3">
            <a:extLst>
              <a:ext uri="{FF2B5EF4-FFF2-40B4-BE49-F238E27FC236}">
                <a16:creationId xmlns:a16="http://schemas.microsoft.com/office/drawing/2014/main" id="{BEC4D0BB-0D45-14DB-22F1-A09BB30E133E}"/>
              </a:ext>
            </a:extLst>
          </p:cNvPr>
          <p:cNvSpPr/>
          <p:nvPr/>
        </p:nvSpPr>
        <p:spPr>
          <a:xfrm>
            <a:off x="514048" y="2201300"/>
            <a:ext cx="7406640" cy="1105469"/>
          </a:xfrm>
          <a:prstGeom prst="roundRect">
            <a:avLst/>
          </a:prstGeom>
          <a:noFill/>
          <a:ln w="76200">
            <a:solidFill>
              <a:srgbClr val="E72C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29783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404E994-0E93-E884-CBD7-1D509C565F02}"/>
              </a:ext>
            </a:extLst>
          </p:cNvPr>
          <p:cNvPicPr>
            <a:picLocks noChangeAspect="1"/>
          </p:cNvPicPr>
          <p:nvPr/>
        </p:nvPicPr>
        <p:blipFill>
          <a:blip r:embed="rId3"/>
          <a:stretch>
            <a:fillRect/>
          </a:stretch>
        </p:blipFill>
        <p:spPr>
          <a:xfrm>
            <a:off x="266460" y="1653171"/>
            <a:ext cx="7597380" cy="4014739"/>
          </a:xfrm>
          <a:prstGeom prst="rect">
            <a:avLst/>
          </a:prstGeom>
        </p:spPr>
      </p:pic>
      <p:pic>
        <p:nvPicPr>
          <p:cNvPr id="11" name="Afbeelding 10">
            <a:extLst>
              <a:ext uri="{FF2B5EF4-FFF2-40B4-BE49-F238E27FC236}">
                <a16:creationId xmlns:a16="http://schemas.microsoft.com/office/drawing/2014/main" id="{92DD645B-0438-D9D0-0325-B6D9F16C1431}"/>
              </a:ext>
            </a:extLst>
          </p:cNvPr>
          <p:cNvPicPr>
            <a:picLocks noChangeAspect="1"/>
          </p:cNvPicPr>
          <p:nvPr/>
        </p:nvPicPr>
        <p:blipFill>
          <a:blip r:embed="rId4"/>
          <a:stretch>
            <a:fillRect/>
          </a:stretch>
        </p:blipFill>
        <p:spPr>
          <a:xfrm>
            <a:off x="675359" y="5924527"/>
            <a:ext cx="7766449" cy="438173"/>
          </a:xfrm>
          <a:prstGeom prst="rect">
            <a:avLst/>
          </a:prstGeom>
        </p:spPr>
      </p:pic>
      <p:sp>
        <p:nvSpPr>
          <p:cNvPr id="16" name="Titre 1">
            <a:extLst>
              <a:ext uri="{FF2B5EF4-FFF2-40B4-BE49-F238E27FC236}">
                <a16:creationId xmlns:a16="http://schemas.microsoft.com/office/drawing/2014/main" id="{D5D276FB-C0AB-140E-148F-1287CD70A095}"/>
              </a:ext>
            </a:extLst>
          </p:cNvPr>
          <p:cNvSpPr>
            <a:spLocks noGrp="1"/>
          </p:cNvSpPr>
          <p:nvPr>
            <p:ph type="title"/>
          </p:nvPr>
        </p:nvSpPr>
        <p:spPr>
          <a:xfrm>
            <a:off x="855264" y="495300"/>
            <a:ext cx="7406640" cy="901254"/>
          </a:xfrm>
        </p:spPr>
        <p:txBody>
          <a:bodyPr>
            <a:normAutofit/>
          </a:bodyPr>
          <a:lstStyle/>
          <a:p>
            <a:r>
              <a:rPr lang="nl-NL"/>
              <a:t>Elektriciteitsproductie</a:t>
            </a:r>
            <a:r>
              <a:rPr lang="fr-BE"/>
              <a:t> in </a:t>
            </a:r>
            <a:r>
              <a:rPr lang="nl-BE"/>
              <a:t>België</a:t>
            </a:r>
            <a:r>
              <a:rPr lang="fr-BE"/>
              <a:t>   </a:t>
            </a:r>
          </a:p>
        </p:txBody>
      </p:sp>
      <p:sp>
        <p:nvSpPr>
          <p:cNvPr id="17" name="Tekstvak 16">
            <a:extLst>
              <a:ext uri="{FF2B5EF4-FFF2-40B4-BE49-F238E27FC236}">
                <a16:creationId xmlns:a16="http://schemas.microsoft.com/office/drawing/2014/main" id="{08F11A23-F544-0E01-43CB-D357C2CE64D7}"/>
              </a:ext>
            </a:extLst>
          </p:cNvPr>
          <p:cNvSpPr txBox="1"/>
          <p:nvPr/>
        </p:nvSpPr>
        <p:spPr>
          <a:xfrm>
            <a:off x="7694792" y="5071361"/>
            <a:ext cx="645639" cy="369332"/>
          </a:xfrm>
          <a:prstGeom prst="rect">
            <a:avLst/>
          </a:prstGeom>
          <a:noFill/>
        </p:spPr>
        <p:txBody>
          <a:bodyPr wrap="square" rtlCol="0">
            <a:spAutoFit/>
          </a:bodyPr>
          <a:lstStyle/>
          <a:p>
            <a:r>
              <a:rPr lang="nl-BE" b="1">
                <a:solidFill>
                  <a:srgbClr val="C38FC4"/>
                </a:solidFill>
              </a:rPr>
              <a:t>zon</a:t>
            </a:r>
          </a:p>
        </p:txBody>
      </p:sp>
      <p:sp>
        <p:nvSpPr>
          <p:cNvPr id="18" name="Tekstvak 17">
            <a:extLst>
              <a:ext uri="{FF2B5EF4-FFF2-40B4-BE49-F238E27FC236}">
                <a16:creationId xmlns:a16="http://schemas.microsoft.com/office/drawing/2014/main" id="{6DAF08E1-6547-C1FE-6B64-B9A233F7A990}"/>
              </a:ext>
            </a:extLst>
          </p:cNvPr>
          <p:cNvSpPr txBox="1"/>
          <p:nvPr/>
        </p:nvSpPr>
        <p:spPr>
          <a:xfrm>
            <a:off x="7694884" y="4772284"/>
            <a:ext cx="852373" cy="369332"/>
          </a:xfrm>
          <a:prstGeom prst="rect">
            <a:avLst/>
          </a:prstGeom>
          <a:noFill/>
        </p:spPr>
        <p:txBody>
          <a:bodyPr wrap="square" rtlCol="0">
            <a:spAutoFit/>
          </a:bodyPr>
          <a:lstStyle/>
          <a:p>
            <a:r>
              <a:rPr lang="nl-BE" b="1">
                <a:solidFill>
                  <a:srgbClr val="C4A5F3"/>
                </a:solidFill>
              </a:rPr>
              <a:t>wind</a:t>
            </a:r>
          </a:p>
        </p:txBody>
      </p:sp>
      <p:sp>
        <p:nvSpPr>
          <p:cNvPr id="19" name="Tekstvak 18">
            <a:extLst>
              <a:ext uri="{FF2B5EF4-FFF2-40B4-BE49-F238E27FC236}">
                <a16:creationId xmlns:a16="http://schemas.microsoft.com/office/drawing/2014/main" id="{06434E14-B397-8E07-A57B-A46B1AC47E89}"/>
              </a:ext>
            </a:extLst>
          </p:cNvPr>
          <p:cNvSpPr txBox="1"/>
          <p:nvPr/>
        </p:nvSpPr>
        <p:spPr>
          <a:xfrm>
            <a:off x="7694884" y="4473207"/>
            <a:ext cx="852373" cy="369332"/>
          </a:xfrm>
          <a:prstGeom prst="rect">
            <a:avLst/>
          </a:prstGeom>
          <a:noFill/>
        </p:spPr>
        <p:txBody>
          <a:bodyPr wrap="square" rtlCol="0">
            <a:spAutoFit/>
          </a:bodyPr>
          <a:lstStyle/>
          <a:p>
            <a:r>
              <a:rPr lang="nl-BE" b="1">
                <a:solidFill>
                  <a:srgbClr val="FF754B"/>
                </a:solidFill>
              </a:rPr>
              <a:t>water</a:t>
            </a:r>
          </a:p>
        </p:txBody>
      </p:sp>
      <p:sp>
        <p:nvSpPr>
          <p:cNvPr id="20" name="Tekstvak 19">
            <a:extLst>
              <a:ext uri="{FF2B5EF4-FFF2-40B4-BE49-F238E27FC236}">
                <a16:creationId xmlns:a16="http://schemas.microsoft.com/office/drawing/2014/main" id="{25C34B7A-6FF7-37A4-BAE3-FB087BCF2FCF}"/>
              </a:ext>
            </a:extLst>
          </p:cNvPr>
          <p:cNvSpPr txBox="1"/>
          <p:nvPr/>
        </p:nvSpPr>
        <p:spPr>
          <a:xfrm>
            <a:off x="7694792" y="3620041"/>
            <a:ext cx="1393062" cy="369332"/>
          </a:xfrm>
          <a:prstGeom prst="rect">
            <a:avLst/>
          </a:prstGeom>
          <a:noFill/>
        </p:spPr>
        <p:txBody>
          <a:bodyPr wrap="square" rtlCol="0">
            <a:spAutoFit/>
          </a:bodyPr>
          <a:lstStyle/>
          <a:p>
            <a:r>
              <a:rPr lang="nl-BE" b="1">
                <a:solidFill>
                  <a:srgbClr val="FFB843"/>
                </a:solidFill>
              </a:rPr>
              <a:t>kernenergie</a:t>
            </a:r>
          </a:p>
        </p:txBody>
      </p:sp>
      <p:sp>
        <p:nvSpPr>
          <p:cNvPr id="21" name="Tekstvak 20">
            <a:extLst>
              <a:ext uri="{FF2B5EF4-FFF2-40B4-BE49-F238E27FC236}">
                <a16:creationId xmlns:a16="http://schemas.microsoft.com/office/drawing/2014/main" id="{C28313A6-3946-8BDD-BE1E-FFDAAE39C738}"/>
              </a:ext>
            </a:extLst>
          </p:cNvPr>
          <p:cNvSpPr txBox="1"/>
          <p:nvPr/>
        </p:nvSpPr>
        <p:spPr>
          <a:xfrm>
            <a:off x="7694883" y="2756894"/>
            <a:ext cx="852373" cy="369332"/>
          </a:xfrm>
          <a:prstGeom prst="rect">
            <a:avLst/>
          </a:prstGeom>
          <a:noFill/>
        </p:spPr>
        <p:txBody>
          <a:bodyPr wrap="square" rtlCol="0">
            <a:spAutoFit/>
          </a:bodyPr>
          <a:lstStyle/>
          <a:p>
            <a:r>
              <a:rPr lang="nl-BE" b="1">
                <a:solidFill>
                  <a:srgbClr val="FFF45A"/>
                </a:solidFill>
              </a:rPr>
              <a:t>afval</a:t>
            </a:r>
          </a:p>
        </p:txBody>
      </p:sp>
      <p:sp>
        <p:nvSpPr>
          <p:cNvPr id="22" name="Tekstvak 21">
            <a:extLst>
              <a:ext uri="{FF2B5EF4-FFF2-40B4-BE49-F238E27FC236}">
                <a16:creationId xmlns:a16="http://schemas.microsoft.com/office/drawing/2014/main" id="{C4C69E59-1B01-35CC-2B88-8AB94EF2D903}"/>
              </a:ext>
            </a:extLst>
          </p:cNvPr>
          <p:cNvSpPr txBox="1"/>
          <p:nvPr/>
        </p:nvSpPr>
        <p:spPr>
          <a:xfrm>
            <a:off x="7694792" y="2571805"/>
            <a:ext cx="1644760" cy="369332"/>
          </a:xfrm>
          <a:prstGeom prst="rect">
            <a:avLst/>
          </a:prstGeom>
          <a:noFill/>
        </p:spPr>
        <p:txBody>
          <a:bodyPr wrap="square" rtlCol="0">
            <a:spAutoFit/>
          </a:bodyPr>
          <a:lstStyle/>
          <a:p>
            <a:r>
              <a:rPr lang="nl-BE" b="1">
                <a:solidFill>
                  <a:srgbClr val="00ADA1"/>
                </a:solidFill>
              </a:rPr>
              <a:t>biobrandstof</a:t>
            </a:r>
          </a:p>
        </p:txBody>
      </p:sp>
      <p:sp>
        <p:nvSpPr>
          <p:cNvPr id="23" name="Tekstvak 22">
            <a:extLst>
              <a:ext uri="{FF2B5EF4-FFF2-40B4-BE49-F238E27FC236}">
                <a16:creationId xmlns:a16="http://schemas.microsoft.com/office/drawing/2014/main" id="{D33B078A-B783-41DF-1065-3972C960290B}"/>
              </a:ext>
            </a:extLst>
          </p:cNvPr>
          <p:cNvSpPr txBox="1"/>
          <p:nvPr/>
        </p:nvSpPr>
        <p:spPr>
          <a:xfrm>
            <a:off x="7694792" y="2122159"/>
            <a:ext cx="1222201" cy="369332"/>
          </a:xfrm>
          <a:prstGeom prst="rect">
            <a:avLst/>
          </a:prstGeom>
          <a:noFill/>
        </p:spPr>
        <p:txBody>
          <a:bodyPr wrap="square" rtlCol="0">
            <a:spAutoFit/>
          </a:bodyPr>
          <a:lstStyle/>
          <a:p>
            <a:r>
              <a:rPr lang="nl-BE" b="1">
                <a:solidFill>
                  <a:srgbClr val="68F394"/>
                </a:solidFill>
              </a:rPr>
              <a:t>aardgas</a:t>
            </a:r>
          </a:p>
        </p:txBody>
      </p:sp>
      <p:sp>
        <p:nvSpPr>
          <p:cNvPr id="24" name="Tekstvak 23">
            <a:extLst>
              <a:ext uri="{FF2B5EF4-FFF2-40B4-BE49-F238E27FC236}">
                <a16:creationId xmlns:a16="http://schemas.microsoft.com/office/drawing/2014/main" id="{389554C4-0856-A222-7729-74F59574EED3}"/>
              </a:ext>
            </a:extLst>
          </p:cNvPr>
          <p:cNvSpPr txBox="1"/>
          <p:nvPr/>
        </p:nvSpPr>
        <p:spPr>
          <a:xfrm>
            <a:off x="7677635" y="1661902"/>
            <a:ext cx="1222201" cy="369332"/>
          </a:xfrm>
          <a:prstGeom prst="rect">
            <a:avLst/>
          </a:prstGeom>
          <a:noFill/>
        </p:spPr>
        <p:txBody>
          <a:bodyPr wrap="square" rtlCol="0">
            <a:spAutoFit/>
          </a:bodyPr>
          <a:lstStyle/>
          <a:p>
            <a:r>
              <a:rPr lang="nl-BE" b="1">
                <a:solidFill>
                  <a:srgbClr val="3E7AD3"/>
                </a:solidFill>
              </a:rPr>
              <a:t>aardolie</a:t>
            </a:r>
          </a:p>
        </p:txBody>
      </p:sp>
      <p:sp>
        <p:nvSpPr>
          <p:cNvPr id="25" name="Tekstvak 24">
            <a:extLst>
              <a:ext uri="{FF2B5EF4-FFF2-40B4-BE49-F238E27FC236}">
                <a16:creationId xmlns:a16="http://schemas.microsoft.com/office/drawing/2014/main" id="{38964C62-BA1F-EC51-BF0C-82B57C242752}"/>
              </a:ext>
            </a:extLst>
          </p:cNvPr>
          <p:cNvSpPr txBox="1"/>
          <p:nvPr/>
        </p:nvSpPr>
        <p:spPr>
          <a:xfrm>
            <a:off x="7677635" y="1435032"/>
            <a:ext cx="1222201" cy="369332"/>
          </a:xfrm>
          <a:prstGeom prst="rect">
            <a:avLst/>
          </a:prstGeom>
          <a:noFill/>
        </p:spPr>
        <p:txBody>
          <a:bodyPr wrap="square" rtlCol="0">
            <a:spAutoFit/>
          </a:bodyPr>
          <a:lstStyle/>
          <a:p>
            <a:r>
              <a:rPr lang="nl-BE" b="1">
                <a:solidFill>
                  <a:srgbClr val="49D3FF"/>
                </a:solidFill>
              </a:rPr>
              <a:t>steenkool</a:t>
            </a:r>
          </a:p>
        </p:txBody>
      </p:sp>
    </p:spTree>
    <p:extLst>
      <p:ext uri="{BB962C8B-B14F-4D97-AF65-F5344CB8AC3E}">
        <p14:creationId xmlns:p14="http://schemas.microsoft.com/office/powerpoint/2010/main" val="40783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05D18-F3C4-FA10-BD5D-D7E1D271F046}"/>
              </a:ext>
            </a:extLst>
          </p:cNvPr>
          <p:cNvSpPr>
            <a:spLocks noGrp="1"/>
          </p:cNvSpPr>
          <p:nvPr>
            <p:ph type="title"/>
          </p:nvPr>
        </p:nvSpPr>
        <p:spPr/>
        <p:txBody>
          <a:bodyPr>
            <a:normAutofit fontScale="90000"/>
          </a:bodyPr>
          <a:lstStyle/>
          <a:p>
            <a:r>
              <a:rPr lang="nl-BE" dirty="0"/>
              <a:t>8. Wat verbruikt het meest in een huis?</a:t>
            </a:r>
            <a:br>
              <a:rPr lang="nl-BE" dirty="0"/>
            </a:br>
            <a:r>
              <a:rPr lang="nl-BE" dirty="0"/>
              <a:t>							         </a:t>
            </a:r>
          </a:p>
        </p:txBody>
      </p:sp>
      <p:sp>
        <p:nvSpPr>
          <p:cNvPr id="3" name="Espace réservé du contenu 2">
            <a:extLst>
              <a:ext uri="{FF2B5EF4-FFF2-40B4-BE49-F238E27FC236}">
                <a16:creationId xmlns:a16="http://schemas.microsoft.com/office/drawing/2014/main" id="{0AE566B8-941E-84BD-248C-E9F6384D1D1A}"/>
              </a:ext>
            </a:extLst>
          </p:cNvPr>
          <p:cNvSpPr>
            <a:spLocks noGrp="1"/>
          </p:cNvSpPr>
          <p:nvPr>
            <p:ph idx="1"/>
          </p:nvPr>
        </p:nvSpPr>
        <p:spPr/>
        <p:txBody>
          <a:bodyPr>
            <a:normAutofit/>
          </a:bodyPr>
          <a:lstStyle/>
          <a:p>
            <a:pPr marL="491490" indent="-457200">
              <a:lnSpc>
                <a:spcPct val="200000"/>
              </a:lnSpc>
              <a:buAutoNum type="alphaUcPeriod"/>
            </a:pPr>
            <a:r>
              <a:rPr lang="nl-BE" sz="3000"/>
              <a:t>De keuken</a:t>
            </a:r>
          </a:p>
          <a:p>
            <a:pPr marL="491490" indent="-457200">
              <a:lnSpc>
                <a:spcPct val="200000"/>
              </a:lnSpc>
              <a:buAutoNum type="alphaUcPeriod"/>
            </a:pPr>
            <a:r>
              <a:rPr lang="nl-BE" sz="3000"/>
              <a:t>De verlichting</a:t>
            </a:r>
          </a:p>
          <a:p>
            <a:pPr marL="491490" indent="-457200">
              <a:lnSpc>
                <a:spcPct val="200000"/>
              </a:lnSpc>
              <a:buAutoNum type="alphaUcPeriod"/>
            </a:pPr>
            <a:r>
              <a:rPr lang="nl-BE" sz="3000"/>
              <a:t>De verwarming</a:t>
            </a:r>
          </a:p>
        </p:txBody>
      </p:sp>
      <p:sp>
        <p:nvSpPr>
          <p:cNvPr id="4" name="Rechthoek: afgeronde hoeken 3">
            <a:extLst>
              <a:ext uri="{FF2B5EF4-FFF2-40B4-BE49-F238E27FC236}">
                <a16:creationId xmlns:a16="http://schemas.microsoft.com/office/drawing/2014/main" id="{3B6D08F9-DA59-B315-D44C-4D529B34DC08}"/>
              </a:ext>
            </a:extLst>
          </p:cNvPr>
          <p:cNvSpPr/>
          <p:nvPr/>
        </p:nvSpPr>
        <p:spPr>
          <a:xfrm>
            <a:off x="492783" y="4253384"/>
            <a:ext cx="7406640" cy="1105469"/>
          </a:xfrm>
          <a:prstGeom prst="roundRect">
            <a:avLst/>
          </a:prstGeom>
          <a:noFill/>
          <a:ln w="76200">
            <a:solidFill>
              <a:srgbClr val="E72C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9729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2C5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85F0B-0D5B-4879-C71D-7B1EF5B30DF2}"/>
              </a:ext>
            </a:extLst>
          </p:cNvPr>
          <p:cNvSpPr>
            <a:spLocks noGrp="1"/>
          </p:cNvSpPr>
          <p:nvPr>
            <p:ph type="title"/>
          </p:nvPr>
        </p:nvSpPr>
        <p:spPr>
          <a:xfrm>
            <a:off x="857250" y="609600"/>
            <a:ext cx="7406640" cy="942753"/>
          </a:xfrm>
        </p:spPr>
        <p:txBody>
          <a:bodyPr>
            <a:normAutofit fontScale="90000"/>
          </a:bodyPr>
          <a:lstStyle/>
          <a:p>
            <a:r>
              <a:rPr lang="nl-BE"/>
              <a:t>Verbruik huishoudens in België, 2020</a:t>
            </a:r>
          </a:p>
        </p:txBody>
      </p:sp>
      <p:graphicFrame>
        <p:nvGraphicFramePr>
          <p:cNvPr id="10" name="Grafiek 9">
            <a:extLst>
              <a:ext uri="{FF2B5EF4-FFF2-40B4-BE49-F238E27FC236}">
                <a16:creationId xmlns:a16="http://schemas.microsoft.com/office/drawing/2014/main" id="{44EC61C0-B2BA-A4E8-4F99-74F45B2EE6D0}"/>
              </a:ext>
            </a:extLst>
          </p:cNvPr>
          <p:cNvGraphicFramePr/>
          <p:nvPr>
            <p:extLst>
              <p:ext uri="{D42A27DB-BD31-4B8C-83A1-F6EECF244321}">
                <p14:modId xmlns:p14="http://schemas.microsoft.com/office/powerpoint/2010/main" val="4035937640"/>
              </p:ext>
            </p:extLst>
          </p:nvPr>
        </p:nvGraphicFramePr>
        <p:xfrm>
          <a:off x="563526" y="1552353"/>
          <a:ext cx="7723223"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5911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6196E-6B1C-19D4-4BF2-47D2DE91B2DB}"/>
              </a:ext>
            </a:extLst>
          </p:cNvPr>
          <p:cNvSpPr>
            <a:spLocks noGrp="1"/>
          </p:cNvSpPr>
          <p:nvPr>
            <p:ph type="title"/>
          </p:nvPr>
        </p:nvSpPr>
        <p:spPr>
          <a:xfrm>
            <a:off x="743477" y="542078"/>
            <a:ext cx="7932248" cy="1915952"/>
          </a:xfrm>
        </p:spPr>
        <p:txBody>
          <a:bodyPr>
            <a:noAutofit/>
          </a:bodyPr>
          <a:lstStyle/>
          <a:p>
            <a:br>
              <a:rPr lang="nl-BE" sz="3200" dirty="0"/>
            </a:br>
            <a:r>
              <a:rPr lang="nl-BE" sz="3200" dirty="0"/>
              <a:t>9. Het liedje </a:t>
            </a:r>
            <a:r>
              <a:rPr lang="nl-BE" sz="3200" dirty="0" err="1"/>
              <a:t>Gangnam</a:t>
            </a:r>
            <a:r>
              <a:rPr lang="nl-BE" sz="3200" dirty="0"/>
              <a:t> Style heeft ongeveer  5 miljard views op YouTube. Hoeveel elektriciteitscentrales zijn er nodig om de servers van stroom te voorzien?							</a:t>
            </a:r>
          </a:p>
        </p:txBody>
      </p:sp>
      <p:sp>
        <p:nvSpPr>
          <p:cNvPr id="3" name="Espace réservé du contenu 2">
            <a:extLst>
              <a:ext uri="{FF2B5EF4-FFF2-40B4-BE49-F238E27FC236}">
                <a16:creationId xmlns:a16="http://schemas.microsoft.com/office/drawing/2014/main" id="{B7BD8DEB-0CCD-DC7F-8B55-90886229A535}"/>
              </a:ext>
            </a:extLst>
          </p:cNvPr>
          <p:cNvSpPr>
            <a:spLocks noGrp="1"/>
          </p:cNvSpPr>
          <p:nvPr>
            <p:ph idx="1"/>
          </p:nvPr>
        </p:nvSpPr>
        <p:spPr>
          <a:xfrm>
            <a:off x="859040" y="2491158"/>
            <a:ext cx="7701121" cy="4023942"/>
          </a:xfrm>
        </p:spPr>
        <p:txBody>
          <a:bodyPr>
            <a:noAutofit/>
          </a:bodyPr>
          <a:lstStyle/>
          <a:p>
            <a:pPr marL="491490" indent="-457200">
              <a:lnSpc>
                <a:spcPct val="170000"/>
              </a:lnSpc>
              <a:buAutoNum type="alphaUcPeriod"/>
            </a:pPr>
            <a:r>
              <a:rPr lang="nl-BE" sz="2400"/>
              <a:t>½ elektriciteitscentrale</a:t>
            </a:r>
            <a:br>
              <a:rPr lang="nl-BE" sz="2400"/>
            </a:br>
            <a:r>
              <a:rPr lang="nl-BE" sz="2400">
                <a:sym typeface="Wingdings" panose="05000000000000000000" pitchFamily="2" charset="2"/>
              </a:rPr>
              <a:t> dans “</a:t>
            </a:r>
            <a:r>
              <a:rPr lang="nl-BE" sz="2400" err="1">
                <a:sym typeface="Wingdings" panose="05000000000000000000" pitchFamily="2" charset="2"/>
              </a:rPr>
              <a:t>Ride</a:t>
            </a:r>
            <a:r>
              <a:rPr lang="nl-BE" sz="2400">
                <a:sym typeface="Wingdings" panose="05000000000000000000" pitchFamily="2" charset="2"/>
              </a:rPr>
              <a:t> de pony” </a:t>
            </a:r>
            <a:r>
              <a:rPr lang="nl-BE" sz="2400" err="1">
                <a:sym typeface="Wingdings" panose="05000000000000000000" pitchFamily="2" charset="2"/>
              </a:rPr>
              <a:t>Gangnam</a:t>
            </a:r>
            <a:r>
              <a:rPr lang="nl-BE" sz="2400">
                <a:sym typeface="Wingdings" panose="05000000000000000000" pitchFamily="2" charset="2"/>
              </a:rPr>
              <a:t> </a:t>
            </a:r>
            <a:r>
              <a:rPr lang="nl-BE" sz="2400" err="1">
                <a:sym typeface="Wingdings" panose="05000000000000000000" pitchFamily="2" charset="2"/>
              </a:rPr>
              <a:t>style</a:t>
            </a:r>
            <a:endParaRPr lang="nl-BE" sz="2400"/>
          </a:p>
          <a:p>
            <a:pPr marL="491490" indent="-457200">
              <a:lnSpc>
                <a:spcPct val="170000"/>
              </a:lnSpc>
              <a:buAutoNum type="alphaUcPeriod"/>
            </a:pPr>
            <a:r>
              <a:rPr lang="nl-BE" sz="2400"/>
              <a:t>1 elektriciteitscentrale </a:t>
            </a:r>
            <a:br>
              <a:rPr lang="nl-BE" sz="2400"/>
            </a:br>
            <a:r>
              <a:rPr lang="nl-BE" sz="2400">
                <a:sym typeface="Wingdings" panose="05000000000000000000" pitchFamily="2" charset="2"/>
              </a:rPr>
              <a:t> dans de “</a:t>
            </a:r>
            <a:r>
              <a:rPr lang="nl-BE" sz="2400" err="1">
                <a:sym typeface="Wingdings" panose="05000000000000000000" pitchFamily="2" charset="2"/>
              </a:rPr>
              <a:t>Tidy</a:t>
            </a:r>
            <a:r>
              <a:rPr lang="nl-BE" sz="2400">
                <a:sym typeface="Wingdings" panose="05000000000000000000" pitchFamily="2" charset="2"/>
              </a:rPr>
              <a:t>” van </a:t>
            </a:r>
            <a:r>
              <a:rPr lang="nl-BE" sz="2400" err="1">
                <a:sym typeface="Wingdings" panose="05000000000000000000" pitchFamily="2" charset="2"/>
              </a:rPr>
              <a:t>Fortnite</a:t>
            </a:r>
            <a:r>
              <a:rPr lang="nl-BE" sz="2400">
                <a:sym typeface="Wingdings" panose="05000000000000000000" pitchFamily="2" charset="2"/>
              </a:rPr>
              <a:t> </a:t>
            </a:r>
          </a:p>
          <a:p>
            <a:pPr marL="491490" indent="-457200">
              <a:lnSpc>
                <a:spcPct val="170000"/>
              </a:lnSpc>
              <a:buFont typeface="Corbel" pitchFamily="34" charset="0"/>
              <a:buAutoNum type="alphaUcPeriod"/>
            </a:pPr>
            <a:r>
              <a:rPr lang="nl-BE" sz="2400"/>
              <a:t>2 elektriciteitscentrales</a:t>
            </a:r>
            <a:br>
              <a:rPr lang="nl-BE" sz="2400"/>
            </a:br>
            <a:r>
              <a:rPr lang="nl-BE" sz="2400">
                <a:sym typeface="Wingdings" panose="05000000000000000000" pitchFamily="2" charset="2"/>
              </a:rPr>
              <a:t> dans de “Floss” van </a:t>
            </a:r>
            <a:r>
              <a:rPr lang="nl-BE" sz="2400" err="1">
                <a:sym typeface="Wingdings" panose="05000000000000000000" pitchFamily="2" charset="2"/>
              </a:rPr>
              <a:t>Fortnite</a:t>
            </a:r>
            <a:r>
              <a:rPr lang="nl-BE" sz="2400">
                <a:sym typeface="Wingdings" panose="05000000000000000000" pitchFamily="2" charset="2"/>
              </a:rPr>
              <a:t> </a:t>
            </a:r>
            <a:endParaRPr lang="nl-BE" sz="2400"/>
          </a:p>
        </p:txBody>
      </p:sp>
      <p:pic>
        <p:nvPicPr>
          <p:cNvPr id="5" name="Image 4">
            <a:extLst>
              <a:ext uri="{FF2B5EF4-FFF2-40B4-BE49-F238E27FC236}">
                <a16:creationId xmlns:a16="http://schemas.microsoft.com/office/drawing/2014/main" id="{F2F42851-BDB2-EA96-C5B0-D5EB2E23A77F}"/>
              </a:ext>
            </a:extLst>
          </p:cNvPr>
          <p:cNvPicPr>
            <a:picLocks noChangeAspect="1"/>
          </p:cNvPicPr>
          <p:nvPr/>
        </p:nvPicPr>
        <p:blipFill>
          <a:blip r:embed="rId3"/>
          <a:stretch>
            <a:fillRect/>
          </a:stretch>
        </p:blipFill>
        <p:spPr>
          <a:xfrm>
            <a:off x="6697544" y="5344353"/>
            <a:ext cx="1966611" cy="1078862"/>
          </a:xfrm>
          <a:prstGeom prst="rect">
            <a:avLst/>
          </a:prstGeom>
        </p:spPr>
      </p:pic>
      <p:pic>
        <p:nvPicPr>
          <p:cNvPr id="7" name="Image 6">
            <a:extLst>
              <a:ext uri="{FF2B5EF4-FFF2-40B4-BE49-F238E27FC236}">
                <a16:creationId xmlns:a16="http://schemas.microsoft.com/office/drawing/2014/main" id="{7186D899-74D7-0F93-AFB1-A4F1F9EB79C2}"/>
              </a:ext>
            </a:extLst>
          </p:cNvPr>
          <p:cNvPicPr>
            <a:picLocks noChangeAspect="1"/>
          </p:cNvPicPr>
          <p:nvPr/>
        </p:nvPicPr>
        <p:blipFill>
          <a:blip r:embed="rId4"/>
          <a:stretch>
            <a:fillRect/>
          </a:stretch>
        </p:blipFill>
        <p:spPr>
          <a:xfrm>
            <a:off x="6697544" y="4047613"/>
            <a:ext cx="2010023" cy="1078862"/>
          </a:xfrm>
          <a:prstGeom prst="rect">
            <a:avLst/>
          </a:prstGeom>
        </p:spPr>
      </p:pic>
      <p:pic>
        <p:nvPicPr>
          <p:cNvPr id="9" name="Image 8">
            <a:extLst>
              <a:ext uri="{FF2B5EF4-FFF2-40B4-BE49-F238E27FC236}">
                <a16:creationId xmlns:a16="http://schemas.microsoft.com/office/drawing/2014/main" id="{6AD10D56-2133-6389-F83D-11D2E3AFB1DC}"/>
              </a:ext>
            </a:extLst>
          </p:cNvPr>
          <p:cNvPicPr>
            <a:picLocks noChangeAspect="1"/>
          </p:cNvPicPr>
          <p:nvPr/>
        </p:nvPicPr>
        <p:blipFill>
          <a:blip r:embed="rId5"/>
          <a:stretch>
            <a:fillRect/>
          </a:stretch>
        </p:blipFill>
        <p:spPr>
          <a:xfrm>
            <a:off x="6697544" y="2675908"/>
            <a:ext cx="1978181" cy="1078862"/>
          </a:xfrm>
          <a:prstGeom prst="rect">
            <a:avLst/>
          </a:prstGeom>
        </p:spPr>
      </p:pic>
      <p:sp>
        <p:nvSpPr>
          <p:cNvPr id="4" name="Rechthoek: afgeronde hoeken 3">
            <a:extLst>
              <a:ext uri="{FF2B5EF4-FFF2-40B4-BE49-F238E27FC236}">
                <a16:creationId xmlns:a16="http://schemas.microsoft.com/office/drawing/2014/main" id="{42CD4108-6186-E2D5-B23C-66F58B93B57F}"/>
              </a:ext>
            </a:extLst>
          </p:cNvPr>
          <p:cNvSpPr/>
          <p:nvPr/>
        </p:nvSpPr>
        <p:spPr>
          <a:xfrm>
            <a:off x="583839" y="4034310"/>
            <a:ext cx="5867761" cy="1105469"/>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24209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 diagram of different colored arrows&#10;&#10;Description automatically generated">
            <a:extLst>
              <a:ext uri="{FF2B5EF4-FFF2-40B4-BE49-F238E27FC236}">
                <a16:creationId xmlns:a16="http://schemas.microsoft.com/office/drawing/2014/main" id="{1346B8A3-5FD3-C5C7-C7F1-72B57A1DFFA6}"/>
              </a:ext>
            </a:extLst>
          </p:cNvPr>
          <p:cNvPicPr>
            <a:picLocks noChangeAspect="1"/>
          </p:cNvPicPr>
          <p:nvPr/>
        </p:nvPicPr>
        <p:blipFill>
          <a:blip r:embed="rId3"/>
          <a:stretch>
            <a:fillRect/>
          </a:stretch>
        </p:blipFill>
        <p:spPr>
          <a:xfrm>
            <a:off x="274770" y="315503"/>
            <a:ext cx="8606240" cy="6085590"/>
          </a:xfrm>
          <a:prstGeom prst="rect">
            <a:avLst/>
          </a:prstGeom>
          <a:ln>
            <a:noFill/>
          </a:ln>
        </p:spPr>
      </p:pic>
    </p:spTree>
    <p:extLst>
      <p:ext uri="{BB962C8B-B14F-4D97-AF65-F5344CB8AC3E}">
        <p14:creationId xmlns:p14="http://schemas.microsoft.com/office/powerpoint/2010/main" val="3720440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6B360-40E9-5402-46E1-AB59B6FEF01D}"/>
              </a:ext>
            </a:extLst>
          </p:cNvPr>
          <p:cNvSpPr>
            <a:spLocks noGrp="1"/>
          </p:cNvSpPr>
          <p:nvPr>
            <p:ph type="title"/>
          </p:nvPr>
        </p:nvSpPr>
        <p:spPr>
          <a:xfrm>
            <a:off x="857250" y="609600"/>
            <a:ext cx="7732114" cy="1356360"/>
          </a:xfrm>
        </p:spPr>
        <p:txBody>
          <a:bodyPr>
            <a:normAutofit/>
          </a:bodyPr>
          <a:lstStyle/>
          <a:p>
            <a:r>
              <a:rPr lang="nl-BE" dirty="0"/>
              <a:t>10. Wat is het energielabel? </a:t>
            </a:r>
            <a:br>
              <a:rPr lang="nl-BE" dirty="0"/>
            </a:br>
            <a:r>
              <a:rPr lang="nl-BE" dirty="0"/>
              <a:t>Wat duidt het aan?						</a:t>
            </a:r>
          </a:p>
        </p:txBody>
      </p:sp>
      <p:sp>
        <p:nvSpPr>
          <p:cNvPr id="3" name="Espace réservé du contenu 2">
            <a:extLst>
              <a:ext uri="{FF2B5EF4-FFF2-40B4-BE49-F238E27FC236}">
                <a16:creationId xmlns:a16="http://schemas.microsoft.com/office/drawing/2014/main" id="{9C316E2C-52FD-57B3-40AC-EC36F364F9DD}"/>
              </a:ext>
            </a:extLst>
          </p:cNvPr>
          <p:cNvSpPr>
            <a:spLocks noGrp="1"/>
          </p:cNvSpPr>
          <p:nvPr>
            <p:ph idx="1"/>
          </p:nvPr>
        </p:nvSpPr>
        <p:spPr/>
        <p:txBody>
          <a:bodyPr>
            <a:normAutofit fontScale="92500"/>
          </a:bodyPr>
          <a:lstStyle/>
          <a:p>
            <a:pPr marL="491490" indent="-457200">
              <a:lnSpc>
                <a:spcPct val="200000"/>
              </a:lnSpc>
              <a:buAutoNum type="alphaUcPeriod"/>
            </a:pPr>
            <a:r>
              <a:rPr lang="nl-BE" sz="3000"/>
              <a:t>Het energieverbruik van huishoudapparaten</a:t>
            </a:r>
          </a:p>
          <a:p>
            <a:pPr marL="491490" indent="-457200">
              <a:lnSpc>
                <a:spcPct val="200000"/>
              </a:lnSpc>
              <a:buAutoNum type="alphaUcPeriod"/>
            </a:pPr>
            <a:r>
              <a:rPr lang="nl-BE" sz="3000"/>
              <a:t>De kwaliteit van huishoudapparaten</a:t>
            </a:r>
          </a:p>
          <a:p>
            <a:pPr marL="491490" indent="-457200">
              <a:lnSpc>
                <a:spcPct val="200000"/>
              </a:lnSpc>
              <a:buAutoNum type="alphaUcPeriod"/>
            </a:pPr>
            <a:r>
              <a:rPr lang="nl-BE" sz="3000"/>
              <a:t>Het geluidsniveau dat huishoudapparaten maken </a:t>
            </a:r>
          </a:p>
        </p:txBody>
      </p:sp>
      <p:sp>
        <p:nvSpPr>
          <p:cNvPr id="4" name="Rechthoek: afgeronde hoeken 3">
            <a:extLst>
              <a:ext uri="{FF2B5EF4-FFF2-40B4-BE49-F238E27FC236}">
                <a16:creationId xmlns:a16="http://schemas.microsoft.com/office/drawing/2014/main" id="{9A95F7A2-35A9-B83E-6D01-5A51AAABA844}"/>
              </a:ext>
            </a:extLst>
          </p:cNvPr>
          <p:cNvSpPr/>
          <p:nvPr/>
        </p:nvSpPr>
        <p:spPr>
          <a:xfrm>
            <a:off x="698139" y="2057400"/>
            <a:ext cx="7588610" cy="1105469"/>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267258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050" name="Picture 2">
            <a:extLst>
              <a:ext uri="{FF2B5EF4-FFF2-40B4-BE49-F238E27FC236}">
                <a16:creationId xmlns:a16="http://schemas.microsoft.com/office/drawing/2014/main" id="{039A6EC1-140D-CA60-C247-44E05842E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 y="558143"/>
            <a:ext cx="8793480" cy="574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34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4BB70-CE53-87F7-6C1B-526F391AE4ED}"/>
              </a:ext>
            </a:extLst>
          </p:cNvPr>
          <p:cNvSpPr>
            <a:spLocks noGrp="1"/>
          </p:cNvSpPr>
          <p:nvPr>
            <p:ph type="title"/>
          </p:nvPr>
        </p:nvSpPr>
        <p:spPr/>
        <p:txBody>
          <a:bodyPr>
            <a:normAutofit fontScale="90000"/>
          </a:bodyPr>
          <a:lstStyle/>
          <a:p>
            <a:r>
              <a:rPr lang="fr-BE" dirty="0"/>
              <a:t>11. </a:t>
            </a:r>
            <a:r>
              <a:rPr lang="nl-NL" dirty="0"/>
              <a:t>Een televisie die in stand-by staat gedurende 22 uur verbruikt evenveel energie als: </a:t>
            </a:r>
          </a:p>
        </p:txBody>
      </p:sp>
      <p:sp>
        <p:nvSpPr>
          <p:cNvPr id="3" name="Espace réservé du contenu 2">
            <a:extLst>
              <a:ext uri="{FF2B5EF4-FFF2-40B4-BE49-F238E27FC236}">
                <a16:creationId xmlns:a16="http://schemas.microsoft.com/office/drawing/2014/main" id="{E59CBC0E-1774-8E6F-D162-272EB21A19F7}"/>
              </a:ext>
            </a:extLst>
          </p:cNvPr>
          <p:cNvSpPr>
            <a:spLocks noGrp="1"/>
          </p:cNvSpPr>
          <p:nvPr>
            <p:ph idx="1"/>
          </p:nvPr>
        </p:nvSpPr>
        <p:spPr>
          <a:xfrm>
            <a:off x="857250" y="2440836"/>
            <a:ext cx="7404653" cy="3254829"/>
          </a:xfrm>
        </p:spPr>
        <p:txBody>
          <a:bodyPr>
            <a:normAutofit/>
          </a:bodyPr>
          <a:lstStyle/>
          <a:p>
            <a:pPr marL="491490" indent="-457200">
              <a:lnSpc>
                <a:spcPct val="200000"/>
              </a:lnSpc>
              <a:buAutoNum type="alphaUcPeriod"/>
            </a:pPr>
            <a:r>
              <a:rPr lang="nl-NL" sz="3000"/>
              <a:t>Een televisie in stand-by verbruikt niets.</a:t>
            </a:r>
          </a:p>
          <a:p>
            <a:pPr marL="491490" indent="-457200">
              <a:lnSpc>
                <a:spcPct val="200000"/>
              </a:lnSpc>
              <a:buAutoNum type="alphaUcPeriod"/>
            </a:pPr>
            <a:r>
              <a:rPr lang="nl-NL" sz="3000"/>
              <a:t>Een aflevering van een serie van 40min.</a:t>
            </a:r>
          </a:p>
          <a:p>
            <a:pPr marL="491490" indent="-457200">
              <a:lnSpc>
                <a:spcPct val="200000"/>
              </a:lnSpc>
              <a:buFont typeface="Corbel" pitchFamily="34" charset="0"/>
              <a:buAutoNum type="alphaUcPeriod"/>
            </a:pPr>
            <a:r>
              <a:rPr lang="nl-NL" sz="3000"/>
              <a:t>Een film van twee uur.</a:t>
            </a:r>
          </a:p>
        </p:txBody>
      </p:sp>
      <p:sp>
        <p:nvSpPr>
          <p:cNvPr id="4" name="Rechthoek: afgeronde hoeken 3">
            <a:extLst>
              <a:ext uri="{FF2B5EF4-FFF2-40B4-BE49-F238E27FC236}">
                <a16:creationId xmlns:a16="http://schemas.microsoft.com/office/drawing/2014/main" id="{B6AC9262-218D-6C91-BA94-6CEA619AD490}"/>
              </a:ext>
            </a:extLst>
          </p:cNvPr>
          <p:cNvSpPr/>
          <p:nvPr/>
        </p:nvSpPr>
        <p:spPr>
          <a:xfrm>
            <a:off x="698140" y="4695558"/>
            <a:ext cx="7588610" cy="1105469"/>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18096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2" name="Grafiek 1">
            <a:extLst>
              <a:ext uri="{FF2B5EF4-FFF2-40B4-BE49-F238E27FC236}">
                <a16:creationId xmlns:a16="http://schemas.microsoft.com/office/drawing/2014/main" id="{3FFC1549-B1A3-9CD3-C09C-21C34D382206}"/>
              </a:ext>
            </a:extLst>
          </p:cNvPr>
          <p:cNvGraphicFramePr>
            <a:graphicFrameLocks/>
          </p:cNvGraphicFramePr>
          <p:nvPr>
            <p:extLst>
              <p:ext uri="{D42A27DB-BD31-4B8C-83A1-F6EECF244321}">
                <p14:modId xmlns:p14="http://schemas.microsoft.com/office/powerpoint/2010/main" val="2601338143"/>
              </p:ext>
            </p:extLst>
          </p:nvPr>
        </p:nvGraphicFramePr>
        <p:xfrm>
          <a:off x="473825" y="399011"/>
          <a:ext cx="8113222" cy="6084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6333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AA0822B-6D5D-DA45-4DDE-F1214AA18AF4}"/>
              </a:ext>
            </a:extLst>
          </p:cNvPr>
          <p:cNvPicPr>
            <a:picLocks noChangeAspect="1"/>
          </p:cNvPicPr>
          <p:nvPr/>
        </p:nvPicPr>
        <p:blipFill rotWithShape="1">
          <a:blip r:embed="rId3"/>
          <a:srcRect t="-403" r="1480"/>
          <a:stretch/>
        </p:blipFill>
        <p:spPr>
          <a:xfrm>
            <a:off x="303738" y="1723105"/>
            <a:ext cx="5780837" cy="3729908"/>
          </a:xfrm>
          <a:prstGeom prst="rect">
            <a:avLst/>
          </a:prstGeom>
          <a:ln>
            <a:noFill/>
          </a:ln>
        </p:spPr>
      </p:pic>
      <p:sp>
        <p:nvSpPr>
          <p:cNvPr id="2" name="Titre 1">
            <a:extLst>
              <a:ext uri="{FF2B5EF4-FFF2-40B4-BE49-F238E27FC236}">
                <a16:creationId xmlns:a16="http://schemas.microsoft.com/office/drawing/2014/main" id="{194A2184-23A0-AFB5-D511-1F3F10068418}"/>
              </a:ext>
            </a:extLst>
          </p:cNvPr>
          <p:cNvSpPr>
            <a:spLocks noGrp="1"/>
          </p:cNvSpPr>
          <p:nvPr>
            <p:ph type="title"/>
          </p:nvPr>
        </p:nvSpPr>
        <p:spPr>
          <a:xfrm>
            <a:off x="434817" y="415833"/>
            <a:ext cx="7784782" cy="746389"/>
          </a:xfrm>
        </p:spPr>
        <p:txBody>
          <a:bodyPr>
            <a:normAutofit/>
          </a:bodyPr>
          <a:lstStyle/>
          <a:p>
            <a:r>
              <a:rPr lang="nl-BE" sz="3600" dirty="0"/>
              <a:t>12. Opdracht: mobiliteitspiramide</a:t>
            </a:r>
          </a:p>
        </p:txBody>
      </p:sp>
      <p:pic>
        <p:nvPicPr>
          <p:cNvPr id="9" name="Graphic 4" descr="Schoenafdrukken silhouet">
            <a:extLst>
              <a:ext uri="{FF2B5EF4-FFF2-40B4-BE49-F238E27FC236}">
                <a16:creationId xmlns:a16="http://schemas.microsoft.com/office/drawing/2014/main" id="{A41E46A1-CF87-4D35-8839-7CFDA92DF8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0360" y="1928661"/>
            <a:ext cx="1403985" cy="1403985"/>
          </a:xfrm>
          <a:prstGeom prst="rect">
            <a:avLst/>
          </a:prstGeom>
        </p:spPr>
      </p:pic>
      <p:pic>
        <p:nvPicPr>
          <p:cNvPr id="10" name="Graphic 5" descr="Bus silhouet">
            <a:extLst>
              <a:ext uri="{FF2B5EF4-FFF2-40B4-BE49-F238E27FC236}">
                <a16:creationId xmlns:a16="http://schemas.microsoft.com/office/drawing/2014/main" id="{847791E8-E746-07ED-59D7-06E975C86A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8985" y="3892810"/>
            <a:ext cx="1403985" cy="1403985"/>
          </a:xfrm>
          <a:prstGeom prst="rect">
            <a:avLst/>
          </a:prstGeom>
        </p:spPr>
      </p:pic>
      <p:pic>
        <p:nvPicPr>
          <p:cNvPr id="11" name="Graphic 12" descr="Skateboard silhouet">
            <a:extLst>
              <a:ext uri="{FF2B5EF4-FFF2-40B4-BE49-F238E27FC236}">
                <a16:creationId xmlns:a16="http://schemas.microsoft.com/office/drawing/2014/main" id="{048BDA7D-E455-6C1B-E4EB-516BC7190A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27208" y="4801609"/>
            <a:ext cx="1403985" cy="1403985"/>
          </a:xfrm>
          <a:prstGeom prst="rect">
            <a:avLst/>
          </a:prstGeom>
        </p:spPr>
      </p:pic>
      <p:pic>
        <p:nvPicPr>
          <p:cNvPr id="12" name="Graphic 7" descr="Tram silhouet">
            <a:extLst>
              <a:ext uri="{FF2B5EF4-FFF2-40B4-BE49-F238E27FC236}">
                <a16:creationId xmlns:a16="http://schemas.microsoft.com/office/drawing/2014/main" id="{FB872C8B-0311-71C1-E333-A8A0BF0230B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44946" y="3349828"/>
            <a:ext cx="1403985" cy="1403985"/>
          </a:xfrm>
          <a:prstGeom prst="rect">
            <a:avLst/>
          </a:prstGeom>
        </p:spPr>
      </p:pic>
      <p:pic>
        <p:nvPicPr>
          <p:cNvPr id="13" name="Graphic 10" descr="Auto silhouet">
            <a:extLst>
              <a:ext uri="{FF2B5EF4-FFF2-40B4-BE49-F238E27FC236}">
                <a16:creationId xmlns:a16="http://schemas.microsoft.com/office/drawing/2014/main" id="{A0F9F1C6-47FA-24B7-AA79-ADCB70330F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89136" y="4891118"/>
            <a:ext cx="1403985" cy="1403985"/>
          </a:xfrm>
          <a:prstGeom prst="rect">
            <a:avLst/>
          </a:prstGeom>
        </p:spPr>
      </p:pic>
      <p:pic>
        <p:nvPicPr>
          <p:cNvPr id="14" name="Graphic 11" descr="Fietsen silhouet">
            <a:extLst>
              <a:ext uri="{FF2B5EF4-FFF2-40B4-BE49-F238E27FC236}">
                <a16:creationId xmlns:a16="http://schemas.microsoft.com/office/drawing/2014/main" id="{39A1FB4A-9A14-BC40-2383-76A29BD1D6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0907" y="2647836"/>
            <a:ext cx="1403985" cy="1403985"/>
          </a:xfrm>
          <a:prstGeom prst="rect">
            <a:avLst/>
          </a:prstGeom>
        </p:spPr>
      </p:pic>
      <p:pic>
        <p:nvPicPr>
          <p:cNvPr id="15" name="Graphic 8" descr="Trein silhouet">
            <a:extLst>
              <a:ext uri="{FF2B5EF4-FFF2-40B4-BE49-F238E27FC236}">
                <a16:creationId xmlns:a16="http://schemas.microsoft.com/office/drawing/2014/main" id="{4331FC05-5298-AC41-8348-051A02D336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51064" y="4435792"/>
            <a:ext cx="1403985" cy="1403985"/>
          </a:xfrm>
          <a:prstGeom prst="rect">
            <a:avLst/>
          </a:prstGeom>
        </p:spPr>
      </p:pic>
      <p:pic>
        <p:nvPicPr>
          <p:cNvPr id="16" name="Graphic 13" descr="Scooter silhouet">
            <a:extLst>
              <a:ext uri="{FF2B5EF4-FFF2-40B4-BE49-F238E27FC236}">
                <a16:creationId xmlns:a16="http://schemas.microsoft.com/office/drawing/2014/main" id="{85AC5B1E-460F-E5A6-9274-8F57FCB3FE1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60907" y="1318449"/>
            <a:ext cx="1403985" cy="1403985"/>
          </a:xfrm>
          <a:prstGeom prst="rect">
            <a:avLst/>
          </a:prstGeom>
        </p:spPr>
      </p:pic>
      <p:sp>
        <p:nvSpPr>
          <p:cNvPr id="3" name="Titre 1">
            <a:extLst>
              <a:ext uri="{FF2B5EF4-FFF2-40B4-BE49-F238E27FC236}">
                <a16:creationId xmlns:a16="http://schemas.microsoft.com/office/drawing/2014/main" id="{EB3CA4DF-28E0-4D5A-E28F-3FA5A4B7A671}"/>
              </a:ext>
            </a:extLst>
          </p:cNvPr>
          <p:cNvSpPr txBox="1">
            <a:spLocks/>
          </p:cNvSpPr>
          <p:nvPr/>
        </p:nvSpPr>
        <p:spPr>
          <a:xfrm>
            <a:off x="434817" y="1018969"/>
            <a:ext cx="7784782" cy="7463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endParaRPr lang="nl-BE" sz="3600"/>
          </a:p>
        </p:txBody>
      </p:sp>
      <p:sp>
        <p:nvSpPr>
          <p:cNvPr id="4" name="Titre 1">
            <a:extLst>
              <a:ext uri="{FF2B5EF4-FFF2-40B4-BE49-F238E27FC236}">
                <a16:creationId xmlns:a16="http://schemas.microsoft.com/office/drawing/2014/main" id="{5F4BB5DF-A921-BFAA-1712-483BE7E0993F}"/>
              </a:ext>
            </a:extLst>
          </p:cNvPr>
          <p:cNvSpPr txBox="1">
            <a:spLocks/>
          </p:cNvSpPr>
          <p:nvPr/>
        </p:nvSpPr>
        <p:spPr>
          <a:xfrm>
            <a:off x="479108" y="1083285"/>
            <a:ext cx="7784782" cy="40178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nl-BE" sz="2000" dirty="0">
                <a:solidFill>
                  <a:srgbClr val="9EC83E"/>
                </a:solidFill>
              </a:rPr>
              <a:t>Plaats de kaartjes in de piramide volgens het STOP-principe.</a:t>
            </a:r>
          </a:p>
        </p:txBody>
      </p:sp>
      <p:pic>
        <p:nvPicPr>
          <p:cNvPr id="5" name="Graphic 7">
            <a:extLst>
              <a:ext uri="{FF2B5EF4-FFF2-40B4-BE49-F238E27FC236}">
                <a16:creationId xmlns:a16="http://schemas.microsoft.com/office/drawing/2014/main" id="{1A515C3B-4A1A-67AC-A6F6-8045FD052BB6}"/>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3255243" y="5333225"/>
            <a:ext cx="1403985" cy="1221173"/>
          </a:xfrm>
          <a:prstGeom prst="rect">
            <a:avLst/>
          </a:prstGeom>
        </p:spPr>
      </p:pic>
    </p:spTree>
    <p:extLst>
      <p:ext uri="{BB962C8B-B14F-4D97-AF65-F5344CB8AC3E}">
        <p14:creationId xmlns:p14="http://schemas.microsoft.com/office/powerpoint/2010/main" val="193224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A2184-23A0-AFB5-D511-1F3F10068418}"/>
              </a:ext>
            </a:extLst>
          </p:cNvPr>
          <p:cNvSpPr>
            <a:spLocks noGrp="1"/>
          </p:cNvSpPr>
          <p:nvPr>
            <p:ph type="title"/>
          </p:nvPr>
        </p:nvSpPr>
        <p:spPr>
          <a:xfrm>
            <a:off x="434817" y="415833"/>
            <a:ext cx="7784782" cy="1654264"/>
          </a:xfrm>
        </p:spPr>
        <p:txBody>
          <a:bodyPr>
            <a:normAutofit/>
          </a:bodyPr>
          <a:lstStyle/>
          <a:p>
            <a:r>
              <a:rPr lang="nl-BE" sz="3600" dirty="0"/>
              <a:t>12. Opdracht: mobiliteitspiramide</a:t>
            </a:r>
            <a:br>
              <a:rPr lang="nl-BE" sz="3600" dirty="0"/>
            </a:br>
            <a:r>
              <a:rPr lang="nl-BE" sz="3600" dirty="0"/>
              <a:t>	oplossing	</a:t>
            </a:r>
            <a:r>
              <a:rPr lang="nl-BE" dirty="0"/>
              <a:t>		</a:t>
            </a:r>
          </a:p>
        </p:txBody>
      </p:sp>
      <p:pic>
        <p:nvPicPr>
          <p:cNvPr id="16" name="Graphic 13" descr="Scooter silhouet">
            <a:extLst>
              <a:ext uri="{FF2B5EF4-FFF2-40B4-BE49-F238E27FC236}">
                <a16:creationId xmlns:a16="http://schemas.microsoft.com/office/drawing/2014/main" id="{85AC5B1E-460F-E5A6-9274-8F57FCB3FE1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8300" b="21264"/>
          <a:stretch/>
        </p:blipFill>
        <p:spPr>
          <a:xfrm>
            <a:off x="7381928" y="3004746"/>
            <a:ext cx="1403985" cy="848508"/>
          </a:xfrm>
          <a:prstGeom prst="rect">
            <a:avLst/>
          </a:prstGeom>
        </p:spPr>
      </p:pic>
      <p:grpSp>
        <p:nvGrpSpPr>
          <p:cNvPr id="4" name="Groep 3">
            <a:extLst>
              <a:ext uri="{FF2B5EF4-FFF2-40B4-BE49-F238E27FC236}">
                <a16:creationId xmlns:a16="http://schemas.microsoft.com/office/drawing/2014/main" id="{98089651-4032-D277-58D2-57C0740FE310}"/>
              </a:ext>
            </a:extLst>
          </p:cNvPr>
          <p:cNvGrpSpPr/>
          <p:nvPr/>
        </p:nvGrpSpPr>
        <p:grpSpPr>
          <a:xfrm>
            <a:off x="469608" y="1848722"/>
            <a:ext cx="5867702" cy="3714941"/>
            <a:chOff x="464011" y="1811646"/>
            <a:chExt cx="5867702" cy="3714941"/>
          </a:xfrm>
        </p:grpSpPr>
        <p:pic>
          <p:nvPicPr>
            <p:cNvPr id="8" name="Afbeelding 7">
              <a:extLst>
                <a:ext uri="{FF2B5EF4-FFF2-40B4-BE49-F238E27FC236}">
                  <a16:creationId xmlns:a16="http://schemas.microsoft.com/office/drawing/2014/main" id="{1AA0822B-6D5D-DA45-4DDE-F1214AA18AF4}"/>
                </a:ext>
              </a:extLst>
            </p:cNvPr>
            <p:cNvPicPr>
              <a:picLocks noChangeAspect="1"/>
            </p:cNvPicPr>
            <p:nvPr/>
          </p:nvPicPr>
          <p:blipFill>
            <a:blip r:embed="rId5"/>
            <a:stretch>
              <a:fillRect/>
            </a:stretch>
          </p:blipFill>
          <p:spPr>
            <a:xfrm>
              <a:off x="464011" y="1811646"/>
              <a:ext cx="5867702" cy="3714941"/>
            </a:xfrm>
            <a:prstGeom prst="rect">
              <a:avLst/>
            </a:prstGeom>
          </p:spPr>
        </p:pic>
        <p:grpSp>
          <p:nvGrpSpPr>
            <p:cNvPr id="3" name="Groep 2">
              <a:extLst>
                <a:ext uri="{FF2B5EF4-FFF2-40B4-BE49-F238E27FC236}">
                  <a16:creationId xmlns:a16="http://schemas.microsoft.com/office/drawing/2014/main" id="{7B2C5C49-BEB4-4456-268C-761F4994DDAC}"/>
                </a:ext>
              </a:extLst>
            </p:cNvPr>
            <p:cNvGrpSpPr/>
            <p:nvPr/>
          </p:nvGrpSpPr>
          <p:grpSpPr>
            <a:xfrm>
              <a:off x="2947862" y="1957783"/>
              <a:ext cx="1175805" cy="3280121"/>
              <a:chOff x="2947862" y="1957783"/>
              <a:chExt cx="1175805" cy="3280121"/>
            </a:xfrm>
          </p:grpSpPr>
          <p:pic>
            <p:nvPicPr>
              <p:cNvPr id="9" name="Graphic 4" descr="Schoenafdrukken silhouet">
                <a:extLst>
                  <a:ext uri="{FF2B5EF4-FFF2-40B4-BE49-F238E27FC236}">
                    <a16:creationId xmlns:a16="http://schemas.microsoft.com/office/drawing/2014/main" id="{A41E46A1-CF87-4D35-8839-7CFDA92DF8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7862" y="1957783"/>
                <a:ext cx="900000" cy="900000"/>
              </a:xfrm>
              <a:prstGeom prst="rect">
                <a:avLst/>
              </a:prstGeom>
            </p:spPr>
          </p:pic>
          <p:pic>
            <p:nvPicPr>
              <p:cNvPr id="14" name="Graphic 11" descr="Fietsen silhouet">
                <a:extLst>
                  <a:ext uri="{FF2B5EF4-FFF2-40B4-BE49-F238E27FC236}">
                    <a16:creationId xmlns:a16="http://schemas.microsoft.com/office/drawing/2014/main" id="{39A1FB4A-9A14-BC40-2383-76A29BD1D6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23667" y="2813450"/>
                <a:ext cx="900000" cy="900000"/>
              </a:xfrm>
              <a:prstGeom prst="rect">
                <a:avLst/>
              </a:prstGeom>
            </p:spPr>
          </p:pic>
          <p:pic>
            <p:nvPicPr>
              <p:cNvPr id="12" name="Graphic 7" descr="Tram silhouet">
                <a:extLst>
                  <a:ext uri="{FF2B5EF4-FFF2-40B4-BE49-F238E27FC236}">
                    <a16:creationId xmlns:a16="http://schemas.microsoft.com/office/drawing/2014/main" id="{FB872C8B-0311-71C1-E333-A8A0BF0230B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47862" y="3669117"/>
                <a:ext cx="900000" cy="900000"/>
              </a:xfrm>
              <a:prstGeom prst="rect">
                <a:avLst/>
              </a:prstGeom>
            </p:spPr>
          </p:pic>
          <p:pic>
            <p:nvPicPr>
              <p:cNvPr id="13" name="Graphic 10" descr="Auto silhouet">
                <a:extLst>
                  <a:ext uri="{FF2B5EF4-FFF2-40B4-BE49-F238E27FC236}">
                    <a16:creationId xmlns:a16="http://schemas.microsoft.com/office/drawing/2014/main" id="{A0F9F1C6-47FA-24B7-AA79-ADCB70330F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80003" y="4337904"/>
                <a:ext cx="900000" cy="900000"/>
              </a:xfrm>
              <a:prstGeom prst="rect">
                <a:avLst/>
              </a:prstGeom>
            </p:spPr>
          </p:pic>
        </p:grpSp>
      </p:grpSp>
      <p:sp>
        <p:nvSpPr>
          <p:cNvPr id="5" name="Tekstvak 4">
            <a:extLst>
              <a:ext uri="{FF2B5EF4-FFF2-40B4-BE49-F238E27FC236}">
                <a16:creationId xmlns:a16="http://schemas.microsoft.com/office/drawing/2014/main" id="{2C64E8E2-F0FF-761D-541C-1A847E00EB2A}"/>
              </a:ext>
            </a:extLst>
          </p:cNvPr>
          <p:cNvSpPr txBox="1"/>
          <p:nvPr/>
        </p:nvSpPr>
        <p:spPr>
          <a:xfrm>
            <a:off x="4095330" y="2076103"/>
            <a:ext cx="2401619" cy="646331"/>
          </a:xfrm>
          <a:prstGeom prst="rect">
            <a:avLst/>
          </a:prstGeom>
          <a:solidFill>
            <a:schemeClr val="bg1"/>
          </a:solidFill>
        </p:spPr>
        <p:txBody>
          <a:bodyPr wrap="none" rtlCol="0">
            <a:spAutoFit/>
          </a:bodyPr>
          <a:lstStyle/>
          <a:p>
            <a:r>
              <a:rPr lang="nl-BE" sz="3600" b="1">
                <a:solidFill>
                  <a:srgbClr val="AFCA15"/>
                </a:solidFill>
              </a:rPr>
              <a:t>S - stappen</a:t>
            </a:r>
          </a:p>
        </p:txBody>
      </p:sp>
      <p:sp>
        <p:nvSpPr>
          <p:cNvPr id="6" name="Tekstvak 5">
            <a:extLst>
              <a:ext uri="{FF2B5EF4-FFF2-40B4-BE49-F238E27FC236}">
                <a16:creationId xmlns:a16="http://schemas.microsoft.com/office/drawing/2014/main" id="{8E231FEA-922E-78FF-62F8-6A6EC8A60C65}"/>
              </a:ext>
            </a:extLst>
          </p:cNvPr>
          <p:cNvSpPr txBox="1"/>
          <p:nvPr/>
        </p:nvSpPr>
        <p:spPr>
          <a:xfrm>
            <a:off x="4095330" y="2880835"/>
            <a:ext cx="2364750" cy="646331"/>
          </a:xfrm>
          <a:prstGeom prst="rect">
            <a:avLst/>
          </a:prstGeom>
          <a:solidFill>
            <a:schemeClr val="bg1"/>
          </a:solidFill>
        </p:spPr>
        <p:txBody>
          <a:bodyPr wrap="none" rtlCol="0">
            <a:spAutoFit/>
          </a:bodyPr>
          <a:lstStyle/>
          <a:p>
            <a:r>
              <a:rPr lang="nl-BE" sz="3600" b="1" dirty="0">
                <a:solidFill>
                  <a:srgbClr val="70D3F7"/>
                </a:solidFill>
              </a:rPr>
              <a:t>T - trappen</a:t>
            </a:r>
          </a:p>
        </p:txBody>
      </p:sp>
      <p:sp>
        <p:nvSpPr>
          <p:cNvPr id="7" name="Tekstvak 6">
            <a:extLst>
              <a:ext uri="{FF2B5EF4-FFF2-40B4-BE49-F238E27FC236}">
                <a16:creationId xmlns:a16="http://schemas.microsoft.com/office/drawing/2014/main" id="{ED35EB98-2AF7-E624-6C7A-94C1501F208D}"/>
              </a:ext>
            </a:extLst>
          </p:cNvPr>
          <p:cNvSpPr txBox="1"/>
          <p:nvPr/>
        </p:nvSpPr>
        <p:spPr>
          <a:xfrm>
            <a:off x="4095330" y="3784483"/>
            <a:ext cx="4267515" cy="646331"/>
          </a:xfrm>
          <a:prstGeom prst="rect">
            <a:avLst/>
          </a:prstGeom>
          <a:solidFill>
            <a:schemeClr val="bg1"/>
          </a:solidFill>
        </p:spPr>
        <p:txBody>
          <a:bodyPr wrap="none" rtlCol="0">
            <a:spAutoFit/>
          </a:bodyPr>
          <a:lstStyle/>
          <a:p>
            <a:r>
              <a:rPr lang="nl-BE" sz="3600" b="1">
                <a:solidFill>
                  <a:srgbClr val="43B999"/>
                </a:solidFill>
              </a:rPr>
              <a:t>O- openbaar vervoer</a:t>
            </a:r>
          </a:p>
        </p:txBody>
      </p:sp>
      <p:sp>
        <p:nvSpPr>
          <p:cNvPr id="18" name="Tekstvak 17">
            <a:extLst>
              <a:ext uri="{FF2B5EF4-FFF2-40B4-BE49-F238E27FC236}">
                <a16:creationId xmlns:a16="http://schemas.microsoft.com/office/drawing/2014/main" id="{65CEF675-5C2D-0848-AB6B-C6C7C0960C99}"/>
              </a:ext>
            </a:extLst>
          </p:cNvPr>
          <p:cNvSpPr txBox="1"/>
          <p:nvPr/>
        </p:nvSpPr>
        <p:spPr>
          <a:xfrm>
            <a:off x="4095329" y="4636291"/>
            <a:ext cx="3988592" cy="646331"/>
          </a:xfrm>
          <a:prstGeom prst="rect">
            <a:avLst/>
          </a:prstGeom>
          <a:solidFill>
            <a:schemeClr val="bg1"/>
          </a:solidFill>
        </p:spPr>
        <p:txBody>
          <a:bodyPr wrap="none" rtlCol="0">
            <a:spAutoFit/>
          </a:bodyPr>
          <a:lstStyle/>
          <a:p>
            <a:r>
              <a:rPr lang="nl-BE" sz="3600" b="1">
                <a:solidFill>
                  <a:srgbClr val="E52B51"/>
                </a:solidFill>
              </a:rPr>
              <a:t>P - personenwagen</a:t>
            </a:r>
          </a:p>
        </p:txBody>
      </p:sp>
      <p:pic>
        <p:nvPicPr>
          <p:cNvPr id="11" name="Graphic 12" descr="Skateboard silhouet">
            <a:extLst>
              <a:ext uri="{FF2B5EF4-FFF2-40B4-BE49-F238E27FC236}">
                <a16:creationId xmlns:a16="http://schemas.microsoft.com/office/drawing/2014/main" id="{048BDA7D-E455-6C1B-E4EB-516BC7190A23}"/>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15903" b="14028"/>
          <a:stretch/>
        </p:blipFill>
        <p:spPr>
          <a:xfrm>
            <a:off x="2485133" y="2934402"/>
            <a:ext cx="967133" cy="677661"/>
          </a:xfrm>
          <a:prstGeom prst="rect">
            <a:avLst/>
          </a:prstGeom>
        </p:spPr>
      </p:pic>
      <p:pic>
        <p:nvPicPr>
          <p:cNvPr id="15" name="Graphic 8" descr="Trein silhouet">
            <a:extLst>
              <a:ext uri="{FF2B5EF4-FFF2-40B4-BE49-F238E27FC236}">
                <a16:creationId xmlns:a16="http://schemas.microsoft.com/office/drawing/2014/main" id="{4331FC05-5298-AC41-8348-051A02D336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03258" y="3812316"/>
            <a:ext cx="745224" cy="745224"/>
          </a:xfrm>
          <a:prstGeom prst="rect">
            <a:avLst/>
          </a:prstGeom>
        </p:spPr>
      </p:pic>
      <p:pic>
        <p:nvPicPr>
          <p:cNvPr id="10" name="Graphic 5" descr="Bus silhouet">
            <a:extLst>
              <a:ext uri="{FF2B5EF4-FFF2-40B4-BE49-F238E27FC236}">
                <a16:creationId xmlns:a16="http://schemas.microsoft.com/office/drawing/2014/main" id="{847791E8-E746-07ED-59D7-06E975C86ABB}"/>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t="17100" b="15185"/>
          <a:stretch/>
        </p:blipFill>
        <p:spPr>
          <a:xfrm>
            <a:off x="1060079" y="3750526"/>
            <a:ext cx="1403985" cy="950724"/>
          </a:xfrm>
          <a:prstGeom prst="rect">
            <a:avLst/>
          </a:prstGeom>
        </p:spPr>
      </p:pic>
      <p:pic>
        <p:nvPicPr>
          <p:cNvPr id="17" name="Graphic 7">
            <a:extLst>
              <a:ext uri="{FF2B5EF4-FFF2-40B4-BE49-F238E27FC236}">
                <a16:creationId xmlns:a16="http://schemas.microsoft.com/office/drawing/2014/main" id="{732AEAFD-91EB-EB91-08AE-2A0D6EF41221}"/>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538060" y="2862485"/>
            <a:ext cx="967133" cy="841203"/>
          </a:xfrm>
          <a:prstGeom prst="rect">
            <a:avLst/>
          </a:prstGeom>
        </p:spPr>
      </p:pic>
    </p:spTree>
    <p:extLst>
      <p:ext uri="{BB962C8B-B14F-4D97-AF65-F5344CB8AC3E}">
        <p14:creationId xmlns:p14="http://schemas.microsoft.com/office/powerpoint/2010/main" val="137883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51078-46F5-DD18-21B3-B9F06CF154C1}"/>
              </a:ext>
            </a:extLst>
          </p:cNvPr>
          <p:cNvSpPr>
            <a:spLocks noGrp="1"/>
          </p:cNvSpPr>
          <p:nvPr>
            <p:ph type="title"/>
          </p:nvPr>
        </p:nvSpPr>
        <p:spPr/>
        <p:txBody>
          <a:bodyPr>
            <a:normAutofit fontScale="90000"/>
          </a:bodyPr>
          <a:lstStyle/>
          <a:p>
            <a:r>
              <a:rPr lang="nl-BE" dirty="0"/>
              <a:t>13. Wat denken jullie over het energieverbruik bij jullie op school?</a:t>
            </a:r>
          </a:p>
        </p:txBody>
      </p:sp>
      <p:sp>
        <p:nvSpPr>
          <p:cNvPr id="3" name="Espace réservé du contenu 2">
            <a:extLst>
              <a:ext uri="{FF2B5EF4-FFF2-40B4-BE49-F238E27FC236}">
                <a16:creationId xmlns:a16="http://schemas.microsoft.com/office/drawing/2014/main" id="{D878235B-0F80-C8F4-FDFB-E97998697FB4}"/>
              </a:ext>
            </a:extLst>
          </p:cNvPr>
          <p:cNvSpPr>
            <a:spLocks noGrp="1"/>
          </p:cNvSpPr>
          <p:nvPr>
            <p:ph idx="1"/>
          </p:nvPr>
        </p:nvSpPr>
        <p:spPr/>
        <p:txBody>
          <a:bodyPr>
            <a:normAutofit/>
          </a:bodyPr>
          <a:lstStyle/>
          <a:p>
            <a:pPr marL="491490" indent="-457200">
              <a:lnSpc>
                <a:spcPct val="150000"/>
              </a:lnSpc>
              <a:buAutoNum type="alphaUcPeriod"/>
            </a:pPr>
            <a:r>
              <a:rPr lang="nl-BE" sz="3000"/>
              <a:t>Ik heb geen mening.</a:t>
            </a:r>
          </a:p>
          <a:p>
            <a:pPr marL="491490" indent="-457200">
              <a:lnSpc>
                <a:spcPct val="150000"/>
              </a:lnSpc>
              <a:buAutoNum type="alphaUcPeriod"/>
            </a:pPr>
            <a:r>
              <a:rPr lang="nl-BE" sz="3000"/>
              <a:t>Ik vind dat de school te veel verbruikt.</a:t>
            </a:r>
          </a:p>
          <a:p>
            <a:pPr marL="491490" indent="-457200">
              <a:lnSpc>
                <a:spcPct val="150000"/>
              </a:lnSpc>
              <a:buAutoNum type="alphaUcPeriod"/>
            </a:pPr>
            <a:r>
              <a:rPr lang="nl-BE" sz="3000"/>
              <a:t>Ik vind dat de school normaal verbruikt.</a:t>
            </a:r>
          </a:p>
          <a:p>
            <a:pPr marL="491490" indent="-457200">
              <a:lnSpc>
                <a:spcPct val="150000"/>
              </a:lnSpc>
              <a:buAutoNum type="alphaUcPeriod"/>
            </a:pPr>
            <a:r>
              <a:rPr lang="nl-BE" sz="3000"/>
              <a:t>Ik vind dat… (open standpunt).</a:t>
            </a:r>
          </a:p>
        </p:txBody>
      </p:sp>
    </p:spTree>
    <p:extLst>
      <p:ext uri="{BB962C8B-B14F-4D97-AF65-F5344CB8AC3E}">
        <p14:creationId xmlns:p14="http://schemas.microsoft.com/office/powerpoint/2010/main" val="1949253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CE287-A722-8CE2-BBB4-9C14503A6394}"/>
              </a:ext>
            </a:extLst>
          </p:cNvPr>
          <p:cNvSpPr>
            <a:spLocks noGrp="1"/>
          </p:cNvSpPr>
          <p:nvPr>
            <p:ph type="title"/>
          </p:nvPr>
        </p:nvSpPr>
        <p:spPr/>
        <p:txBody>
          <a:bodyPr>
            <a:normAutofit/>
          </a:bodyPr>
          <a:lstStyle/>
          <a:p>
            <a:r>
              <a:rPr lang="nl-BE" dirty="0"/>
              <a:t>14. Wat is het broeikaseffect en hoe beïnvloedt het de planeet?</a:t>
            </a:r>
          </a:p>
        </p:txBody>
      </p:sp>
      <p:sp>
        <p:nvSpPr>
          <p:cNvPr id="3" name="Espace réservé du contenu 2">
            <a:extLst>
              <a:ext uri="{FF2B5EF4-FFF2-40B4-BE49-F238E27FC236}">
                <a16:creationId xmlns:a16="http://schemas.microsoft.com/office/drawing/2014/main" id="{CC03E390-9D4E-494F-D4FD-D7904203FAEE}"/>
              </a:ext>
            </a:extLst>
          </p:cNvPr>
          <p:cNvSpPr>
            <a:spLocks noGrp="1"/>
          </p:cNvSpPr>
          <p:nvPr>
            <p:ph idx="1"/>
          </p:nvPr>
        </p:nvSpPr>
        <p:spPr>
          <a:xfrm>
            <a:off x="508000" y="2057400"/>
            <a:ext cx="8267699" cy="4038600"/>
          </a:xfrm>
        </p:spPr>
        <p:txBody>
          <a:bodyPr>
            <a:noAutofit/>
          </a:bodyPr>
          <a:lstStyle/>
          <a:p>
            <a:pPr marL="491490" indent="-457200">
              <a:lnSpc>
                <a:spcPct val="200000"/>
              </a:lnSpc>
              <a:buAutoNum type="alphaUcPeriod"/>
            </a:pPr>
            <a:r>
              <a:rPr lang="nl-BE" sz="2400"/>
              <a:t>Het creëert een gat in de ozonlaag en laat UV stralen door.</a:t>
            </a:r>
          </a:p>
          <a:p>
            <a:pPr marL="491490" indent="-457200">
              <a:lnSpc>
                <a:spcPct val="200000"/>
              </a:lnSpc>
              <a:buAutoNum type="alphaUcPeriod"/>
            </a:pPr>
            <a:r>
              <a:rPr lang="nl-BE" sz="2400"/>
              <a:t>Het houdt de warmte van de zon vast, zoals bij een groenteserre.</a:t>
            </a:r>
          </a:p>
          <a:p>
            <a:pPr marL="491490" indent="-457200">
              <a:lnSpc>
                <a:spcPct val="200000"/>
              </a:lnSpc>
              <a:buAutoNum type="alphaUcPeriod"/>
            </a:pPr>
            <a:r>
              <a:rPr lang="nl-BE" sz="2400"/>
              <a:t>Het zorgt voor het rondraaien van de aarde rond de zon.</a:t>
            </a:r>
          </a:p>
        </p:txBody>
      </p:sp>
      <p:sp>
        <p:nvSpPr>
          <p:cNvPr id="4" name="Rechthoek: afgeronde hoeken 3">
            <a:extLst>
              <a:ext uri="{FF2B5EF4-FFF2-40B4-BE49-F238E27FC236}">
                <a16:creationId xmlns:a16="http://schemas.microsoft.com/office/drawing/2014/main" id="{C7CD2CEE-855C-3CBA-C504-E7F6B8C719C5}"/>
              </a:ext>
            </a:extLst>
          </p:cNvPr>
          <p:cNvSpPr/>
          <p:nvPr/>
        </p:nvSpPr>
        <p:spPr>
          <a:xfrm>
            <a:off x="368300" y="3028665"/>
            <a:ext cx="8051799" cy="1530635"/>
          </a:xfrm>
          <a:prstGeom prst="roundRect">
            <a:avLst/>
          </a:prstGeom>
          <a:noFill/>
          <a:ln w="76200">
            <a:solidFill>
              <a:srgbClr val="E72C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305598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002753B-DD64-1806-EDEB-9784C8821BEC}"/>
              </a:ext>
            </a:extLst>
          </p:cNvPr>
          <p:cNvPicPr>
            <a:picLocks noChangeAspect="1"/>
          </p:cNvPicPr>
          <p:nvPr/>
        </p:nvPicPr>
        <p:blipFill>
          <a:blip r:embed="rId3"/>
          <a:stretch>
            <a:fillRect/>
          </a:stretch>
        </p:blipFill>
        <p:spPr>
          <a:xfrm>
            <a:off x="267138" y="570141"/>
            <a:ext cx="8609723" cy="5717718"/>
          </a:xfrm>
          <a:prstGeom prst="rect">
            <a:avLst/>
          </a:prstGeom>
        </p:spPr>
      </p:pic>
    </p:spTree>
    <p:extLst>
      <p:ext uri="{BB962C8B-B14F-4D97-AF65-F5344CB8AC3E}">
        <p14:creationId xmlns:p14="http://schemas.microsoft.com/office/powerpoint/2010/main" val="259560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93B63-0952-D15B-739A-980EB535479C}"/>
              </a:ext>
            </a:extLst>
          </p:cNvPr>
          <p:cNvSpPr>
            <a:spLocks noGrp="1"/>
          </p:cNvSpPr>
          <p:nvPr>
            <p:ph type="title"/>
          </p:nvPr>
        </p:nvSpPr>
        <p:spPr/>
        <p:txBody>
          <a:bodyPr>
            <a:normAutofit fontScale="90000"/>
          </a:bodyPr>
          <a:lstStyle/>
          <a:p>
            <a:r>
              <a:rPr lang="nl-BE" dirty="0"/>
              <a:t>15. Opdracht: energieverbruik door de eeuwen heen</a:t>
            </a:r>
            <a:br>
              <a:rPr lang="nl-BE" dirty="0"/>
            </a:br>
            <a:r>
              <a:rPr lang="nl-BE" dirty="0"/>
              <a:t>							</a:t>
            </a:r>
          </a:p>
        </p:txBody>
      </p:sp>
      <p:pic>
        <p:nvPicPr>
          <p:cNvPr id="4" name="Afbeelding 3">
            <a:extLst>
              <a:ext uri="{FF2B5EF4-FFF2-40B4-BE49-F238E27FC236}">
                <a16:creationId xmlns:a16="http://schemas.microsoft.com/office/drawing/2014/main" id="{C610ACEC-BE7F-A78A-8E8F-3BA5FD9906B9}"/>
              </a:ext>
            </a:extLst>
          </p:cNvPr>
          <p:cNvPicPr>
            <a:picLocks noChangeAspect="1"/>
          </p:cNvPicPr>
          <p:nvPr/>
        </p:nvPicPr>
        <p:blipFill>
          <a:blip r:embed="rId3"/>
          <a:stretch>
            <a:fillRect/>
          </a:stretch>
        </p:blipFill>
        <p:spPr>
          <a:xfrm>
            <a:off x="2630951" y="1550504"/>
            <a:ext cx="3882097" cy="5049078"/>
          </a:xfrm>
          <a:prstGeom prst="rect">
            <a:avLst/>
          </a:prstGeom>
        </p:spPr>
      </p:pic>
    </p:spTree>
    <p:extLst>
      <p:ext uri="{BB962C8B-B14F-4D97-AF65-F5344CB8AC3E}">
        <p14:creationId xmlns:p14="http://schemas.microsoft.com/office/powerpoint/2010/main" val="234040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8" descr="A diagram of energy efficiency&#10;&#10;Description automatically generated">
            <a:extLst>
              <a:ext uri="{FF2B5EF4-FFF2-40B4-BE49-F238E27FC236}">
                <a16:creationId xmlns:a16="http://schemas.microsoft.com/office/drawing/2014/main" id="{3C3364CB-58EA-2992-099D-E08832160E52}"/>
              </a:ext>
            </a:extLst>
          </p:cNvPr>
          <p:cNvPicPr>
            <a:picLocks noChangeAspect="1"/>
          </p:cNvPicPr>
          <p:nvPr/>
        </p:nvPicPr>
        <p:blipFill>
          <a:blip r:embed="rId3"/>
          <a:stretch>
            <a:fillRect/>
          </a:stretch>
        </p:blipFill>
        <p:spPr>
          <a:xfrm>
            <a:off x="212987" y="315992"/>
            <a:ext cx="8729806" cy="6177286"/>
          </a:xfrm>
          <a:prstGeom prst="rect">
            <a:avLst/>
          </a:prstGeom>
          <a:ln>
            <a:noFill/>
          </a:ln>
        </p:spPr>
      </p:pic>
    </p:spTree>
    <p:extLst>
      <p:ext uri="{BB962C8B-B14F-4D97-AF65-F5344CB8AC3E}">
        <p14:creationId xmlns:p14="http://schemas.microsoft.com/office/powerpoint/2010/main" val="1182973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93B63-0952-D15B-739A-980EB535479C}"/>
              </a:ext>
            </a:extLst>
          </p:cNvPr>
          <p:cNvSpPr>
            <a:spLocks noGrp="1"/>
          </p:cNvSpPr>
          <p:nvPr>
            <p:ph type="title"/>
          </p:nvPr>
        </p:nvSpPr>
        <p:spPr/>
        <p:txBody>
          <a:bodyPr>
            <a:normAutofit fontScale="90000"/>
          </a:bodyPr>
          <a:lstStyle/>
          <a:p>
            <a:r>
              <a:rPr lang="nl-BE" dirty="0"/>
              <a:t>15. Opdracht: energieverbruik door de eeuwen heen (oplossing)</a:t>
            </a:r>
            <a:br>
              <a:rPr lang="nl-BE" dirty="0"/>
            </a:br>
            <a:r>
              <a:rPr lang="nl-BE" dirty="0"/>
              <a:t>							</a:t>
            </a:r>
          </a:p>
        </p:txBody>
      </p:sp>
      <p:pic>
        <p:nvPicPr>
          <p:cNvPr id="5" name="Afbeelding 4">
            <a:extLst>
              <a:ext uri="{FF2B5EF4-FFF2-40B4-BE49-F238E27FC236}">
                <a16:creationId xmlns:a16="http://schemas.microsoft.com/office/drawing/2014/main" id="{F59CDCAC-C80B-1B73-B20A-54FE6DF0D59D}"/>
              </a:ext>
            </a:extLst>
          </p:cNvPr>
          <p:cNvPicPr>
            <a:picLocks noChangeAspect="1"/>
          </p:cNvPicPr>
          <p:nvPr/>
        </p:nvPicPr>
        <p:blipFill>
          <a:blip r:embed="rId3"/>
          <a:stretch>
            <a:fillRect/>
          </a:stretch>
        </p:blipFill>
        <p:spPr>
          <a:xfrm>
            <a:off x="2607174" y="1497494"/>
            <a:ext cx="3929651" cy="5094699"/>
          </a:xfrm>
          <a:prstGeom prst="rect">
            <a:avLst/>
          </a:prstGeom>
        </p:spPr>
      </p:pic>
    </p:spTree>
    <p:extLst>
      <p:ext uri="{BB962C8B-B14F-4D97-AF65-F5344CB8AC3E}">
        <p14:creationId xmlns:p14="http://schemas.microsoft.com/office/powerpoint/2010/main" val="243452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E773C-396A-2FAC-159D-3BC8AD171621}"/>
              </a:ext>
            </a:extLst>
          </p:cNvPr>
          <p:cNvSpPr>
            <a:spLocks noGrp="1"/>
          </p:cNvSpPr>
          <p:nvPr>
            <p:ph type="title"/>
          </p:nvPr>
        </p:nvSpPr>
        <p:spPr>
          <a:xfrm>
            <a:off x="869673" y="789482"/>
            <a:ext cx="7732114" cy="1356360"/>
          </a:xfrm>
        </p:spPr>
        <p:txBody>
          <a:bodyPr>
            <a:normAutofit fontScale="90000"/>
          </a:bodyPr>
          <a:lstStyle/>
          <a:p>
            <a:r>
              <a:rPr lang="nl-BE" dirty="0"/>
              <a:t>16. Hoeveel aardbollen zouden we nodig hebben als iedereen zou leven zoals in België?</a:t>
            </a:r>
            <a:br>
              <a:rPr lang="nl-BE" dirty="0"/>
            </a:br>
            <a:r>
              <a:rPr lang="nl-BE" dirty="0"/>
              <a:t>							</a:t>
            </a:r>
          </a:p>
        </p:txBody>
      </p:sp>
      <p:sp>
        <p:nvSpPr>
          <p:cNvPr id="3" name="Espace réservé du contenu 2">
            <a:extLst>
              <a:ext uri="{FF2B5EF4-FFF2-40B4-BE49-F238E27FC236}">
                <a16:creationId xmlns:a16="http://schemas.microsoft.com/office/drawing/2014/main" id="{101E0307-DBBE-CF3A-97F5-69D1A99A519D}"/>
              </a:ext>
            </a:extLst>
          </p:cNvPr>
          <p:cNvSpPr>
            <a:spLocks noGrp="1"/>
          </p:cNvSpPr>
          <p:nvPr>
            <p:ph idx="1"/>
          </p:nvPr>
        </p:nvSpPr>
        <p:spPr>
          <a:xfrm>
            <a:off x="558801" y="2447144"/>
            <a:ext cx="8216900" cy="4038600"/>
          </a:xfrm>
        </p:spPr>
        <p:txBody>
          <a:bodyPr>
            <a:noAutofit/>
          </a:bodyPr>
          <a:lstStyle/>
          <a:p>
            <a:pPr marL="491490" indent="-457200">
              <a:lnSpc>
                <a:spcPct val="200000"/>
              </a:lnSpc>
              <a:buAutoNum type="alphaUcPeriod"/>
            </a:pPr>
            <a:r>
              <a:rPr lang="nl-BE" sz="3000" dirty="0"/>
              <a:t>Een planeet Aarde zou genoeg zijn.</a:t>
            </a:r>
          </a:p>
          <a:p>
            <a:pPr marL="491490" indent="-457200">
              <a:lnSpc>
                <a:spcPct val="200000"/>
              </a:lnSpc>
              <a:buAutoNum type="alphaUcPeriod"/>
            </a:pPr>
            <a:r>
              <a:rPr lang="nl-BE" sz="3000" dirty="0"/>
              <a:t>We zouden 2 keer planeet Aarde nodig hebben.</a:t>
            </a:r>
          </a:p>
          <a:p>
            <a:pPr marL="491490" indent="-457200">
              <a:lnSpc>
                <a:spcPct val="200000"/>
              </a:lnSpc>
              <a:buFont typeface="Corbel" pitchFamily="34" charset="0"/>
              <a:buAutoNum type="alphaUcPeriod"/>
            </a:pPr>
            <a:r>
              <a:rPr lang="nl-BE" sz="3000" dirty="0"/>
              <a:t>We zouden 4 keer planeet Aarde nodig hebben.</a:t>
            </a:r>
          </a:p>
        </p:txBody>
      </p:sp>
      <p:sp>
        <p:nvSpPr>
          <p:cNvPr id="4" name="Rechthoek: afgeronde hoeken 3">
            <a:extLst>
              <a:ext uri="{FF2B5EF4-FFF2-40B4-BE49-F238E27FC236}">
                <a16:creationId xmlns:a16="http://schemas.microsoft.com/office/drawing/2014/main" id="{05C9B1D6-D124-9DB1-37AE-1E463D1FB56D}"/>
              </a:ext>
            </a:extLst>
          </p:cNvPr>
          <p:cNvSpPr/>
          <p:nvPr/>
        </p:nvSpPr>
        <p:spPr>
          <a:xfrm>
            <a:off x="368299" y="4521200"/>
            <a:ext cx="8509001" cy="1295400"/>
          </a:xfrm>
          <a:prstGeom prst="roundRect">
            <a:avLst/>
          </a:prstGeom>
          <a:noFill/>
          <a:ln w="76200">
            <a:solidFill>
              <a:srgbClr val="E72C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36994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CD0DB3C-0729-8822-77C6-31989494B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07" y="318477"/>
            <a:ext cx="7699985" cy="622104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afgeronde hoeken 1">
            <a:extLst>
              <a:ext uri="{FF2B5EF4-FFF2-40B4-BE49-F238E27FC236}">
                <a16:creationId xmlns:a16="http://schemas.microsoft.com/office/drawing/2014/main" id="{E7A8AB59-F0DB-75DB-9F42-CB3239EA6D96}"/>
              </a:ext>
            </a:extLst>
          </p:cNvPr>
          <p:cNvSpPr/>
          <p:nvPr/>
        </p:nvSpPr>
        <p:spPr>
          <a:xfrm>
            <a:off x="6415914" y="2803656"/>
            <a:ext cx="921957" cy="16625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01046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E21CF3F-75B3-94C7-2614-AA72BD4B69AA}"/>
              </a:ext>
            </a:extLst>
          </p:cNvPr>
          <p:cNvPicPr>
            <a:picLocks noChangeAspect="1"/>
          </p:cNvPicPr>
          <p:nvPr/>
        </p:nvPicPr>
        <p:blipFill>
          <a:blip r:embed="rId3"/>
          <a:stretch>
            <a:fillRect/>
          </a:stretch>
        </p:blipFill>
        <p:spPr>
          <a:xfrm>
            <a:off x="361039" y="963751"/>
            <a:ext cx="8421921" cy="4930497"/>
          </a:xfrm>
          <a:prstGeom prst="rect">
            <a:avLst/>
          </a:prstGeom>
        </p:spPr>
      </p:pic>
    </p:spTree>
    <p:extLst>
      <p:ext uri="{BB962C8B-B14F-4D97-AF65-F5344CB8AC3E}">
        <p14:creationId xmlns:p14="http://schemas.microsoft.com/office/powerpoint/2010/main" val="2156872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63C9E-9D25-44A3-8175-8A323C4807A8}"/>
              </a:ext>
            </a:extLst>
          </p:cNvPr>
          <p:cNvSpPr>
            <a:spLocks noGrp="1"/>
          </p:cNvSpPr>
          <p:nvPr>
            <p:ph type="title"/>
          </p:nvPr>
        </p:nvSpPr>
        <p:spPr/>
        <p:txBody>
          <a:bodyPr>
            <a:normAutofit/>
          </a:bodyPr>
          <a:lstStyle/>
          <a:p>
            <a:r>
              <a:rPr lang="nl-BE" dirty="0"/>
              <a:t>17.  druk je emotie uit in deze fase van de quiz</a:t>
            </a:r>
          </a:p>
        </p:txBody>
      </p:sp>
      <p:pic>
        <p:nvPicPr>
          <p:cNvPr id="2050" name="Picture 2" descr="laughing smiley face - Clip Art Library">
            <a:extLst>
              <a:ext uri="{FF2B5EF4-FFF2-40B4-BE49-F238E27FC236}">
                <a16:creationId xmlns:a16="http://schemas.microsoft.com/office/drawing/2014/main" id="{5AD27F6F-CB46-BCF4-2427-0465B8083A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430" y="1891244"/>
            <a:ext cx="2144551" cy="21400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mazed smiley - Clip Art Library">
            <a:extLst>
              <a:ext uri="{FF2B5EF4-FFF2-40B4-BE49-F238E27FC236}">
                <a16:creationId xmlns:a16="http://schemas.microsoft.com/office/drawing/2014/main" id="{E98A3525-6641-24BE-8CBE-E77225129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800" y="4013301"/>
            <a:ext cx="2665010" cy="23951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earn from yesterday, live for today, hope for tomorrow. The important ...">
            <a:extLst>
              <a:ext uri="{FF2B5EF4-FFF2-40B4-BE49-F238E27FC236}">
                <a16:creationId xmlns:a16="http://schemas.microsoft.com/office/drawing/2014/main" id="{D413AE6C-E50E-673A-F424-1E35059CC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8033" y="1891244"/>
            <a:ext cx="3634537" cy="189394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enfilm, cirkel, geel, emoticon&#10;&#10;Automatisch gegenereerde beschrijving">
            <a:extLst>
              <a:ext uri="{FF2B5EF4-FFF2-40B4-BE49-F238E27FC236}">
                <a16:creationId xmlns:a16="http://schemas.microsoft.com/office/drawing/2014/main" id="{CBFB49D7-4F72-BDE9-EC01-8777DE9946A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468022">
            <a:off x="1837476" y="4082156"/>
            <a:ext cx="2257424" cy="2257424"/>
          </a:xfrm>
          <a:prstGeom prst="rect">
            <a:avLst/>
          </a:prstGeom>
        </p:spPr>
      </p:pic>
      <p:pic>
        <p:nvPicPr>
          <p:cNvPr id="7" name="Afbeelding 6" descr="Afbeelding met clipart, tekenfilm, emoticon, Tekenfilm&#10;&#10;Automatisch gegenereerde beschrijving">
            <a:extLst>
              <a:ext uri="{FF2B5EF4-FFF2-40B4-BE49-F238E27FC236}">
                <a16:creationId xmlns:a16="http://schemas.microsoft.com/office/drawing/2014/main" id="{A873CC57-3A05-BB4E-3F9C-ED7ED93BF63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1294014">
            <a:off x="6468057" y="1834471"/>
            <a:ext cx="1950720" cy="1950720"/>
          </a:xfrm>
          <a:prstGeom prst="rect">
            <a:avLst/>
          </a:prstGeom>
        </p:spPr>
      </p:pic>
    </p:spTree>
    <p:extLst>
      <p:ext uri="{BB962C8B-B14F-4D97-AF65-F5344CB8AC3E}">
        <p14:creationId xmlns:p14="http://schemas.microsoft.com/office/powerpoint/2010/main" val="2140782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07B3A-F777-2F70-7BB8-6686CA61469A}"/>
              </a:ext>
            </a:extLst>
          </p:cNvPr>
          <p:cNvSpPr>
            <a:spLocks noGrp="1"/>
          </p:cNvSpPr>
          <p:nvPr>
            <p:ph type="title"/>
          </p:nvPr>
        </p:nvSpPr>
        <p:spPr/>
        <p:txBody>
          <a:bodyPr>
            <a:normAutofit fontScale="90000"/>
          </a:bodyPr>
          <a:lstStyle/>
          <a:p>
            <a:r>
              <a:rPr lang="nl-BE" dirty="0"/>
              <a:t>18. Opdracht: oplossingen</a:t>
            </a:r>
            <a:br>
              <a:rPr lang="nl-BE" dirty="0"/>
            </a:br>
            <a:r>
              <a:rPr lang="nl-BE" dirty="0"/>
              <a:t>								</a:t>
            </a:r>
            <a:br>
              <a:rPr lang="nl-BE" dirty="0"/>
            </a:br>
            <a:r>
              <a:rPr lang="nl-BE" dirty="0" err="1"/>
              <a:t>BONUSpunt</a:t>
            </a:r>
            <a:r>
              <a:rPr lang="nl-BE" dirty="0"/>
              <a:t> voor een eigen idee</a:t>
            </a:r>
          </a:p>
        </p:txBody>
      </p:sp>
      <p:pic>
        <p:nvPicPr>
          <p:cNvPr id="4" name="Afbeelding 3">
            <a:extLst>
              <a:ext uri="{FF2B5EF4-FFF2-40B4-BE49-F238E27FC236}">
                <a16:creationId xmlns:a16="http://schemas.microsoft.com/office/drawing/2014/main" id="{F93922B7-098B-CBCF-408E-816C9D82D4FD}"/>
              </a:ext>
            </a:extLst>
          </p:cNvPr>
          <p:cNvPicPr>
            <a:picLocks noChangeAspect="1"/>
          </p:cNvPicPr>
          <p:nvPr/>
        </p:nvPicPr>
        <p:blipFill>
          <a:blip r:embed="rId3"/>
          <a:stretch>
            <a:fillRect/>
          </a:stretch>
        </p:blipFill>
        <p:spPr>
          <a:xfrm>
            <a:off x="1284836" y="2094115"/>
            <a:ext cx="6551468" cy="4326709"/>
          </a:xfrm>
          <a:prstGeom prst="rect">
            <a:avLst/>
          </a:prstGeom>
        </p:spPr>
      </p:pic>
    </p:spTree>
    <p:extLst>
      <p:ext uri="{BB962C8B-B14F-4D97-AF65-F5344CB8AC3E}">
        <p14:creationId xmlns:p14="http://schemas.microsoft.com/office/powerpoint/2010/main" val="1248177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CA237-5AA9-4763-9548-154C35B2864E}"/>
              </a:ext>
            </a:extLst>
          </p:cNvPr>
          <p:cNvSpPr>
            <a:spLocks noGrp="1"/>
          </p:cNvSpPr>
          <p:nvPr>
            <p:ph type="title"/>
          </p:nvPr>
        </p:nvSpPr>
        <p:spPr>
          <a:xfrm>
            <a:off x="855264" y="368968"/>
            <a:ext cx="7406640" cy="2366612"/>
          </a:xfrm>
        </p:spPr>
        <p:txBody>
          <a:bodyPr>
            <a:normAutofit fontScale="90000"/>
          </a:bodyPr>
          <a:lstStyle/>
          <a:p>
            <a:r>
              <a:rPr lang="nl-BE" dirty="0"/>
              <a:t>19. Het gebruik van openbaar vervoer is een concrete actie voor het milieu. Voor hetzelfde traject, hoeveel lager is de CO2-uitstoot dan bij een auto?  </a:t>
            </a:r>
          </a:p>
        </p:txBody>
      </p:sp>
      <p:sp>
        <p:nvSpPr>
          <p:cNvPr id="3" name="Espace réservé du contenu 2">
            <a:extLst>
              <a:ext uri="{FF2B5EF4-FFF2-40B4-BE49-F238E27FC236}">
                <a16:creationId xmlns:a16="http://schemas.microsoft.com/office/drawing/2014/main" id="{8745683B-888D-06E2-FCB8-A8314EBE2E2D}"/>
              </a:ext>
            </a:extLst>
          </p:cNvPr>
          <p:cNvSpPr>
            <a:spLocks noGrp="1"/>
          </p:cNvSpPr>
          <p:nvPr>
            <p:ph idx="1"/>
          </p:nvPr>
        </p:nvSpPr>
        <p:spPr>
          <a:xfrm>
            <a:off x="855264" y="3038132"/>
            <a:ext cx="7404653" cy="3450900"/>
          </a:xfrm>
        </p:spPr>
        <p:txBody>
          <a:bodyPr>
            <a:noAutofit/>
          </a:bodyPr>
          <a:lstStyle/>
          <a:p>
            <a:pPr marL="491490" indent="-457200">
              <a:lnSpc>
                <a:spcPct val="200000"/>
              </a:lnSpc>
              <a:buAutoNum type="alphaUcPeriod"/>
            </a:pPr>
            <a:r>
              <a:rPr lang="nl-BE" sz="3000" dirty="0"/>
              <a:t>Daling van 30% uitstoot</a:t>
            </a:r>
          </a:p>
          <a:p>
            <a:pPr marL="491490" indent="-457200">
              <a:lnSpc>
                <a:spcPct val="200000"/>
              </a:lnSpc>
              <a:buAutoNum type="alphaUcPeriod"/>
            </a:pPr>
            <a:r>
              <a:rPr lang="nl-BE" sz="3000" dirty="0"/>
              <a:t>Daling van 50% uitstoot</a:t>
            </a:r>
          </a:p>
          <a:p>
            <a:pPr marL="491490" indent="-457200">
              <a:lnSpc>
                <a:spcPct val="200000"/>
              </a:lnSpc>
              <a:buAutoNum type="alphaUcPeriod"/>
            </a:pPr>
            <a:r>
              <a:rPr lang="nl-BE" sz="3000" dirty="0"/>
              <a:t>Daling van 80% uitstoot</a:t>
            </a:r>
          </a:p>
        </p:txBody>
      </p:sp>
      <p:sp>
        <p:nvSpPr>
          <p:cNvPr id="4" name="Rechthoek: afgeronde hoeken 3">
            <a:extLst>
              <a:ext uri="{FF2B5EF4-FFF2-40B4-BE49-F238E27FC236}">
                <a16:creationId xmlns:a16="http://schemas.microsoft.com/office/drawing/2014/main" id="{DE4303E9-CE04-3FE2-8480-BE5C2C8CD5B1}"/>
              </a:ext>
            </a:extLst>
          </p:cNvPr>
          <p:cNvSpPr/>
          <p:nvPr/>
        </p:nvSpPr>
        <p:spPr>
          <a:xfrm>
            <a:off x="641684" y="5193632"/>
            <a:ext cx="8005011" cy="1126957"/>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377049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AD2DCEE-8FD2-C335-CCCA-14CEFBF4F45E}"/>
              </a:ext>
            </a:extLst>
          </p:cNvPr>
          <p:cNvPicPr>
            <a:picLocks noChangeAspect="1"/>
          </p:cNvPicPr>
          <p:nvPr/>
        </p:nvPicPr>
        <p:blipFill>
          <a:blip r:embed="rId3"/>
          <a:srcRect t="17624"/>
          <a:stretch/>
        </p:blipFill>
        <p:spPr>
          <a:xfrm>
            <a:off x="1782223" y="1070418"/>
            <a:ext cx="6139806" cy="5247253"/>
          </a:xfrm>
          <a:prstGeom prst="rect">
            <a:avLst/>
          </a:prstGeom>
        </p:spPr>
      </p:pic>
      <p:sp>
        <p:nvSpPr>
          <p:cNvPr id="11" name="Tekstvak 10">
            <a:extLst>
              <a:ext uri="{FF2B5EF4-FFF2-40B4-BE49-F238E27FC236}">
                <a16:creationId xmlns:a16="http://schemas.microsoft.com/office/drawing/2014/main" id="{6D97E145-BA59-6A7A-6C3E-AAAD43030B48}"/>
              </a:ext>
            </a:extLst>
          </p:cNvPr>
          <p:cNvSpPr txBox="1"/>
          <p:nvPr/>
        </p:nvSpPr>
        <p:spPr>
          <a:xfrm>
            <a:off x="515388" y="448887"/>
            <a:ext cx="6916189" cy="523220"/>
          </a:xfrm>
          <a:prstGeom prst="rect">
            <a:avLst/>
          </a:prstGeom>
          <a:noFill/>
        </p:spPr>
        <p:txBody>
          <a:bodyPr wrap="square" rtlCol="0">
            <a:spAutoFit/>
          </a:bodyPr>
          <a:lstStyle/>
          <a:p>
            <a:r>
              <a:rPr lang="nl-NL" sz="2800" dirty="0"/>
              <a:t>CO</a:t>
            </a:r>
            <a:r>
              <a:rPr lang="nl-NL" sz="2000" dirty="0"/>
              <a:t>2</a:t>
            </a:r>
            <a:r>
              <a:rPr lang="nl-NL" sz="2800" dirty="0"/>
              <a:t>-uitstoot per reizigerskilometer (in gram)</a:t>
            </a:r>
            <a:endParaRPr lang="nl-BE" sz="2800" dirty="0"/>
          </a:p>
        </p:txBody>
      </p:sp>
      <p:sp>
        <p:nvSpPr>
          <p:cNvPr id="12" name="Pijl: rechts 11">
            <a:extLst>
              <a:ext uri="{FF2B5EF4-FFF2-40B4-BE49-F238E27FC236}">
                <a16:creationId xmlns:a16="http://schemas.microsoft.com/office/drawing/2014/main" id="{3A39D8F0-C792-3DCD-AD5F-689B2B7284CB}"/>
              </a:ext>
            </a:extLst>
          </p:cNvPr>
          <p:cNvSpPr/>
          <p:nvPr/>
        </p:nvSpPr>
        <p:spPr>
          <a:xfrm>
            <a:off x="585189" y="2319251"/>
            <a:ext cx="1197034" cy="3408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Pijl: rechts 12">
            <a:extLst>
              <a:ext uri="{FF2B5EF4-FFF2-40B4-BE49-F238E27FC236}">
                <a16:creationId xmlns:a16="http://schemas.microsoft.com/office/drawing/2014/main" id="{202CF7C9-9B69-0235-8726-9C6604A23A34}"/>
              </a:ext>
            </a:extLst>
          </p:cNvPr>
          <p:cNvSpPr/>
          <p:nvPr/>
        </p:nvSpPr>
        <p:spPr>
          <a:xfrm>
            <a:off x="585189" y="5156662"/>
            <a:ext cx="1197034" cy="3408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10356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ED059-1487-0684-9904-14D406D08ACC}"/>
              </a:ext>
            </a:extLst>
          </p:cNvPr>
          <p:cNvSpPr>
            <a:spLocks noGrp="1"/>
          </p:cNvSpPr>
          <p:nvPr>
            <p:ph type="title"/>
          </p:nvPr>
        </p:nvSpPr>
        <p:spPr/>
        <p:txBody>
          <a:bodyPr>
            <a:normAutofit fontScale="90000"/>
          </a:bodyPr>
          <a:lstStyle/>
          <a:p>
            <a:r>
              <a:rPr lang="nl-BE" dirty="0"/>
              <a:t>20. Welke </a:t>
            </a:r>
            <a:r>
              <a:rPr lang="nl-BE" dirty="0" err="1"/>
              <a:t>piraminder</a:t>
            </a:r>
            <a:r>
              <a:rPr lang="nl-BE" dirty="0"/>
              <a:t> rangschikt acties van minst naar meest vervuilend?</a:t>
            </a:r>
            <a:br>
              <a:rPr lang="nl-BE" dirty="0"/>
            </a:br>
            <a:r>
              <a:rPr lang="nl-BE" dirty="0"/>
              <a:t>								</a:t>
            </a:r>
          </a:p>
        </p:txBody>
      </p:sp>
      <p:graphicFrame>
        <p:nvGraphicFramePr>
          <p:cNvPr id="4" name="Espace réservé du contenu 3">
            <a:extLst>
              <a:ext uri="{FF2B5EF4-FFF2-40B4-BE49-F238E27FC236}">
                <a16:creationId xmlns:a16="http://schemas.microsoft.com/office/drawing/2014/main" id="{D234008E-6A5A-B7E5-1EA7-9372ADDC81C1}"/>
              </a:ext>
            </a:extLst>
          </p:cNvPr>
          <p:cNvGraphicFramePr>
            <a:graphicFrameLocks noGrp="1"/>
          </p:cNvGraphicFramePr>
          <p:nvPr>
            <p:ph idx="1"/>
            <p:extLst>
              <p:ext uri="{D42A27DB-BD31-4B8C-83A1-F6EECF244321}">
                <p14:modId xmlns:p14="http://schemas.microsoft.com/office/powerpoint/2010/main" val="942081569"/>
              </p:ext>
            </p:extLst>
          </p:nvPr>
        </p:nvGraphicFramePr>
        <p:xfrm>
          <a:off x="238076" y="2494614"/>
          <a:ext cx="3594829" cy="2834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Espace réservé du contenu 3">
            <a:extLst>
              <a:ext uri="{FF2B5EF4-FFF2-40B4-BE49-F238E27FC236}">
                <a16:creationId xmlns:a16="http://schemas.microsoft.com/office/drawing/2014/main" id="{53F6BAD1-85D2-A2B5-A457-D1F1C576B658}"/>
              </a:ext>
            </a:extLst>
          </p:cNvPr>
          <p:cNvGraphicFramePr>
            <a:graphicFrameLocks/>
          </p:cNvGraphicFramePr>
          <p:nvPr>
            <p:extLst>
              <p:ext uri="{D42A27DB-BD31-4B8C-83A1-F6EECF244321}">
                <p14:modId xmlns:p14="http://schemas.microsoft.com/office/powerpoint/2010/main" val="3364159157"/>
              </p:ext>
            </p:extLst>
          </p:nvPr>
        </p:nvGraphicFramePr>
        <p:xfrm>
          <a:off x="5397373" y="2494614"/>
          <a:ext cx="3594829" cy="28346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Espace réservé du contenu 3">
            <a:extLst>
              <a:ext uri="{FF2B5EF4-FFF2-40B4-BE49-F238E27FC236}">
                <a16:creationId xmlns:a16="http://schemas.microsoft.com/office/drawing/2014/main" id="{89DDA335-BA2D-AEFC-0447-96B12E3CCDA2}"/>
              </a:ext>
            </a:extLst>
          </p:cNvPr>
          <p:cNvGraphicFramePr>
            <a:graphicFrameLocks/>
          </p:cNvGraphicFramePr>
          <p:nvPr>
            <p:extLst>
              <p:ext uri="{D42A27DB-BD31-4B8C-83A1-F6EECF244321}">
                <p14:modId xmlns:p14="http://schemas.microsoft.com/office/powerpoint/2010/main" val="3102577467"/>
              </p:ext>
            </p:extLst>
          </p:nvPr>
        </p:nvGraphicFramePr>
        <p:xfrm>
          <a:off x="2763155" y="3911934"/>
          <a:ext cx="3594829" cy="28346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ZoneTexte 8">
            <a:extLst>
              <a:ext uri="{FF2B5EF4-FFF2-40B4-BE49-F238E27FC236}">
                <a16:creationId xmlns:a16="http://schemas.microsoft.com/office/drawing/2014/main" id="{95F41123-2CF4-3615-268B-337891CB6E02}"/>
              </a:ext>
            </a:extLst>
          </p:cNvPr>
          <p:cNvSpPr txBox="1"/>
          <p:nvPr/>
        </p:nvSpPr>
        <p:spPr>
          <a:xfrm>
            <a:off x="4326807" y="3322923"/>
            <a:ext cx="490386" cy="523220"/>
          </a:xfrm>
          <a:prstGeom prst="rect">
            <a:avLst/>
          </a:prstGeom>
          <a:noFill/>
        </p:spPr>
        <p:txBody>
          <a:bodyPr wrap="square" rtlCol="0">
            <a:spAutoFit/>
          </a:bodyPr>
          <a:lstStyle/>
          <a:p>
            <a:r>
              <a:rPr lang="nl-BE" sz="2800" b="1" dirty="0">
                <a:solidFill>
                  <a:schemeClr val="accent1"/>
                </a:solidFill>
              </a:rPr>
              <a:t> </a:t>
            </a:r>
            <a:r>
              <a:rPr lang="nl-BE" sz="2800" b="1" dirty="0">
                <a:solidFill>
                  <a:srgbClr val="9EC83E"/>
                </a:solidFill>
              </a:rPr>
              <a:t>B</a:t>
            </a:r>
          </a:p>
        </p:txBody>
      </p:sp>
      <p:sp>
        <p:nvSpPr>
          <p:cNvPr id="5" name="ZoneTexte 8">
            <a:extLst>
              <a:ext uri="{FF2B5EF4-FFF2-40B4-BE49-F238E27FC236}">
                <a16:creationId xmlns:a16="http://schemas.microsoft.com/office/drawing/2014/main" id="{76B2DB6B-11DB-F002-E214-5FC3A7AE0724}"/>
              </a:ext>
            </a:extLst>
          </p:cNvPr>
          <p:cNvSpPr txBox="1"/>
          <p:nvPr/>
        </p:nvSpPr>
        <p:spPr>
          <a:xfrm>
            <a:off x="1790297" y="1965960"/>
            <a:ext cx="490386" cy="523220"/>
          </a:xfrm>
          <a:prstGeom prst="rect">
            <a:avLst/>
          </a:prstGeom>
          <a:noFill/>
        </p:spPr>
        <p:txBody>
          <a:bodyPr wrap="square" rtlCol="0">
            <a:spAutoFit/>
          </a:bodyPr>
          <a:lstStyle/>
          <a:p>
            <a:r>
              <a:rPr lang="nl-BE" sz="2800" b="1" dirty="0">
                <a:solidFill>
                  <a:schemeClr val="accent1"/>
                </a:solidFill>
              </a:rPr>
              <a:t> </a:t>
            </a:r>
            <a:r>
              <a:rPr lang="nl-BE" sz="2800" b="1" dirty="0">
                <a:solidFill>
                  <a:srgbClr val="9EC83E"/>
                </a:solidFill>
              </a:rPr>
              <a:t>A</a:t>
            </a:r>
          </a:p>
        </p:txBody>
      </p:sp>
      <p:sp>
        <p:nvSpPr>
          <p:cNvPr id="6" name="ZoneTexte 8">
            <a:extLst>
              <a:ext uri="{FF2B5EF4-FFF2-40B4-BE49-F238E27FC236}">
                <a16:creationId xmlns:a16="http://schemas.microsoft.com/office/drawing/2014/main" id="{AC07E7B7-78F6-F8FC-0DE0-4A184BF6DE0C}"/>
              </a:ext>
            </a:extLst>
          </p:cNvPr>
          <p:cNvSpPr txBox="1"/>
          <p:nvPr/>
        </p:nvSpPr>
        <p:spPr>
          <a:xfrm>
            <a:off x="6949594" y="1965960"/>
            <a:ext cx="490386" cy="523220"/>
          </a:xfrm>
          <a:prstGeom prst="rect">
            <a:avLst/>
          </a:prstGeom>
          <a:noFill/>
        </p:spPr>
        <p:txBody>
          <a:bodyPr wrap="square" rtlCol="0">
            <a:spAutoFit/>
          </a:bodyPr>
          <a:lstStyle/>
          <a:p>
            <a:r>
              <a:rPr lang="nl-BE" sz="2800" b="1" dirty="0">
                <a:solidFill>
                  <a:schemeClr val="accent1"/>
                </a:solidFill>
              </a:rPr>
              <a:t> </a:t>
            </a:r>
            <a:r>
              <a:rPr lang="nl-BE" sz="2800" b="1" dirty="0">
                <a:solidFill>
                  <a:srgbClr val="9EC83E"/>
                </a:solidFill>
              </a:rPr>
              <a:t>C</a:t>
            </a:r>
          </a:p>
        </p:txBody>
      </p:sp>
      <p:sp>
        <p:nvSpPr>
          <p:cNvPr id="10" name="Rechthoek: afgeronde hoeken 9">
            <a:extLst>
              <a:ext uri="{FF2B5EF4-FFF2-40B4-BE49-F238E27FC236}">
                <a16:creationId xmlns:a16="http://schemas.microsoft.com/office/drawing/2014/main" id="{3E13369F-D744-3866-A46D-28E5D41AFA39}"/>
              </a:ext>
            </a:extLst>
          </p:cNvPr>
          <p:cNvSpPr/>
          <p:nvPr/>
        </p:nvSpPr>
        <p:spPr>
          <a:xfrm>
            <a:off x="4199860" y="3232298"/>
            <a:ext cx="765546" cy="613845"/>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11916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Espace réservé du contenu 3">
            <a:extLst>
              <a:ext uri="{FF2B5EF4-FFF2-40B4-BE49-F238E27FC236}">
                <a16:creationId xmlns:a16="http://schemas.microsoft.com/office/drawing/2014/main" id="{E2B536A9-9525-79E1-B491-F1B3C7C6FC38}"/>
              </a:ext>
            </a:extLst>
          </p:cNvPr>
          <p:cNvGraphicFramePr>
            <a:graphicFrameLocks/>
          </p:cNvGraphicFramePr>
          <p:nvPr>
            <p:extLst>
              <p:ext uri="{D42A27DB-BD31-4B8C-83A1-F6EECF244321}">
                <p14:modId xmlns:p14="http://schemas.microsoft.com/office/powerpoint/2010/main" val="3915040168"/>
              </p:ext>
            </p:extLst>
          </p:nvPr>
        </p:nvGraphicFramePr>
        <p:xfrm>
          <a:off x="406400" y="624839"/>
          <a:ext cx="8331200" cy="5608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8">
            <a:extLst>
              <a:ext uri="{FF2B5EF4-FFF2-40B4-BE49-F238E27FC236}">
                <a16:creationId xmlns:a16="http://schemas.microsoft.com/office/drawing/2014/main" id="{F986F9AD-8050-2DB5-362F-63F3C5F0002A}"/>
              </a:ext>
            </a:extLst>
          </p:cNvPr>
          <p:cNvSpPr txBox="1"/>
          <p:nvPr/>
        </p:nvSpPr>
        <p:spPr>
          <a:xfrm>
            <a:off x="1162976" y="4166900"/>
            <a:ext cx="490386" cy="523220"/>
          </a:xfrm>
          <a:prstGeom prst="rect">
            <a:avLst/>
          </a:prstGeom>
          <a:noFill/>
        </p:spPr>
        <p:txBody>
          <a:bodyPr wrap="square" rtlCol="0">
            <a:spAutoFit/>
          </a:bodyPr>
          <a:lstStyle/>
          <a:p>
            <a:r>
              <a:rPr lang="nl-BE" sz="2800" b="1">
                <a:solidFill>
                  <a:schemeClr val="accent1"/>
                </a:solidFill>
              </a:rPr>
              <a:t> A</a:t>
            </a:r>
          </a:p>
        </p:txBody>
      </p:sp>
    </p:spTree>
    <p:extLst>
      <p:ext uri="{BB962C8B-B14F-4D97-AF65-F5344CB8AC3E}">
        <p14:creationId xmlns:p14="http://schemas.microsoft.com/office/powerpoint/2010/main" val="229818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BDD9F-F14B-B1D8-1423-F1E569E1C34F}"/>
              </a:ext>
            </a:extLst>
          </p:cNvPr>
          <p:cNvSpPr>
            <a:spLocks noGrp="1"/>
          </p:cNvSpPr>
          <p:nvPr>
            <p:ph type="title"/>
          </p:nvPr>
        </p:nvSpPr>
        <p:spPr/>
        <p:txBody>
          <a:bodyPr>
            <a:normAutofit/>
          </a:bodyPr>
          <a:lstStyle/>
          <a:p>
            <a:r>
              <a:rPr lang="nl-BE" dirty="0"/>
              <a:t>1. Wat is energie? </a:t>
            </a:r>
          </a:p>
        </p:txBody>
      </p:sp>
      <p:sp>
        <p:nvSpPr>
          <p:cNvPr id="3" name="Espace réservé du contenu 2">
            <a:extLst>
              <a:ext uri="{FF2B5EF4-FFF2-40B4-BE49-F238E27FC236}">
                <a16:creationId xmlns:a16="http://schemas.microsoft.com/office/drawing/2014/main" id="{6C56334C-7365-8231-FEDB-25CFFBFAB921}"/>
              </a:ext>
            </a:extLst>
          </p:cNvPr>
          <p:cNvSpPr>
            <a:spLocks noGrp="1"/>
          </p:cNvSpPr>
          <p:nvPr>
            <p:ph idx="1"/>
          </p:nvPr>
        </p:nvSpPr>
        <p:spPr/>
        <p:txBody>
          <a:bodyPr/>
          <a:lstStyle/>
          <a:p>
            <a:pPr marL="385763" indent="-385763">
              <a:lnSpc>
                <a:spcPct val="200000"/>
              </a:lnSpc>
              <a:buAutoNum type="alphaUcPeriod"/>
            </a:pPr>
            <a:r>
              <a:rPr lang="nl-BE" sz="3000"/>
              <a:t>Motivatie</a:t>
            </a:r>
          </a:p>
          <a:p>
            <a:pPr marL="385763" indent="-385763">
              <a:lnSpc>
                <a:spcPct val="200000"/>
              </a:lnSpc>
              <a:buAutoNum type="alphaUcPeriod"/>
            </a:pPr>
            <a:r>
              <a:rPr lang="nl-BE" sz="3000"/>
              <a:t>‘Voeding’ om machines te laten werken</a:t>
            </a:r>
          </a:p>
          <a:p>
            <a:pPr marL="385763" indent="-385763">
              <a:lnSpc>
                <a:spcPct val="200000"/>
              </a:lnSpc>
              <a:buAutoNum type="alphaUcPeriod"/>
            </a:pPr>
            <a:r>
              <a:rPr lang="nl-BE" sz="3000"/>
              <a:t>Warmte</a:t>
            </a:r>
          </a:p>
          <a:p>
            <a:pPr marL="0" indent="0">
              <a:buNone/>
            </a:pPr>
            <a:endParaRPr lang="nl-BE"/>
          </a:p>
          <a:p>
            <a:pPr marL="0" indent="0">
              <a:buNone/>
            </a:pPr>
            <a:endParaRPr lang="nl-BE"/>
          </a:p>
        </p:txBody>
      </p:sp>
      <p:sp>
        <p:nvSpPr>
          <p:cNvPr id="4" name="Rechthoek: afgeronde hoeken 3">
            <a:extLst>
              <a:ext uri="{FF2B5EF4-FFF2-40B4-BE49-F238E27FC236}">
                <a16:creationId xmlns:a16="http://schemas.microsoft.com/office/drawing/2014/main" id="{8C7536FD-1061-E02E-1BBC-1FD120C95707}"/>
              </a:ext>
            </a:extLst>
          </p:cNvPr>
          <p:cNvSpPr/>
          <p:nvPr/>
        </p:nvSpPr>
        <p:spPr>
          <a:xfrm>
            <a:off x="705139" y="3179928"/>
            <a:ext cx="7406640" cy="1105469"/>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9997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a:extLst>
              <a:ext uri="{FF2B5EF4-FFF2-40B4-BE49-F238E27FC236}">
                <a16:creationId xmlns:a16="http://schemas.microsoft.com/office/drawing/2014/main" id="{DD65515D-DFD2-444C-5C8E-49B189505FE3}"/>
              </a:ext>
            </a:extLst>
          </p:cNvPr>
          <p:cNvGraphicFramePr>
            <a:graphicFrameLocks/>
          </p:cNvGraphicFramePr>
          <p:nvPr>
            <p:extLst>
              <p:ext uri="{D42A27DB-BD31-4B8C-83A1-F6EECF244321}">
                <p14:modId xmlns:p14="http://schemas.microsoft.com/office/powerpoint/2010/main" val="798828691"/>
              </p:ext>
            </p:extLst>
          </p:nvPr>
        </p:nvGraphicFramePr>
        <p:xfrm>
          <a:off x="602644" y="585046"/>
          <a:ext cx="7938711" cy="5687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8">
            <a:extLst>
              <a:ext uri="{FF2B5EF4-FFF2-40B4-BE49-F238E27FC236}">
                <a16:creationId xmlns:a16="http://schemas.microsoft.com/office/drawing/2014/main" id="{895131B5-66C8-F942-31B3-C1A4474F90B5}"/>
              </a:ext>
            </a:extLst>
          </p:cNvPr>
          <p:cNvSpPr txBox="1"/>
          <p:nvPr/>
        </p:nvSpPr>
        <p:spPr>
          <a:xfrm>
            <a:off x="723014" y="4343648"/>
            <a:ext cx="1117063" cy="1015663"/>
          </a:xfrm>
          <a:prstGeom prst="rect">
            <a:avLst/>
          </a:prstGeom>
          <a:noFill/>
        </p:spPr>
        <p:txBody>
          <a:bodyPr wrap="square" rtlCol="0">
            <a:spAutoFit/>
          </a:bodyPr>
          <a:lstStyle/>
          <a:p>
            <a:r>
              <a:rPr lang="nl-BE" sz="6000" b="1">
                <a:solidFill>
                  <a:schemeClr val="accent1"/>
                </a:solidFill>
              </a:rPr>
              <a:t> B</a:t>
            </a:r>
          </a:p>
        </p:txBody>
      </p:sp>
    </p:spTree>
    <p:extLst>
      <p:ext uri="{BB962C8B-B14F-4D97-AF65-F5344CB8AC3E}">
        <p14:creationId xmlns:p14="http://schemas.microsoft.com/office/powerpoint/2010/main" val="317762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Espace réservé du contenu 3">
            <a:extLst>
              <a:ext uri="{FF2B5EF4-FFF2-40B4-BE49-F238E27FC236}">
                <a16:creationId xmlns:a16="http://schemas.microsoft.com/office/drawing/2014/main" id="{060D10BE-8D99-C036-D15A-DD06E11D2640}"/>
              </a:ext>
            </a:extLst>
          </p:cNvPr>
          <p:cNvGraphicFramePr>
            <a:graphicFrameLocks/>
          </p:cNvGraphicFramePr>
          <p:nvPr>
            <p:extLst>
              <p:ext uri="{D42A27DB-BD31-4B8C-83A1-F6EECF244321}">
                <p14:modId xmlns:p14="http://schemas.microsoft.com/office/powerpoint/2010/main" val="593246610"/>
              </p:ext>
            </p:extLst>
          </p:nvPr>
        </p:nvGraphicFramePr>
        <p:xfrm>
          <a:off x="571373" y="594359"/>
          <a:ext cx="8013827" cy="567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8">
            <a:extLst>
              <a:ext uri="{FF2B5EF4-FFF2-40B4-BE49-F238E27FC236}">
                <a16:creationId xmlns:a16="http://schemas.microsoft.com/office/drawing/2014/main" id="{5104B5FD-AD82-892A-D60C-1BF2E27A8EC7}"/>
              </a:ext>
            </a:extLst>
          </p:cNvPr>
          <p:cNvSpPr txBox="1"/>
          <p:nvPr/>
        </p:nvSpPr>
        <p:spPr>
          <a:xfrm>
            <a:off x="1208012" y="4475244"/>
            <a:ext cx="490386" cy="523220"/>
          </a:xfrm>
          <a:prstGeom prst="rect">
            <a:avLst/>
          </a:prstGeom>
          <a:noFill/>
        </p:spPr>
        <p:txBody>
          <a:bodyPr wrap="square" rtlCol="0">
            <a:spAutoFit/>
          </a:bodyPr>
          <a:lstStyle/>
          <a:p>
            <a:r>
              <a:rPr lang="nl-BE" sz="2800" b="1">
                <a:solidFill>
                  <a:schemeClr val="accent1"/>
                </a:solidFill>
              </a:rPr>
              <a:t> C</a:t>
            </a:r>
          </a:p>
        </p:txBody>
      </p:sp>
    </p:spTree>
    <p:extLst>
      <p:ext uri="{BB962C8B-B14F-4D97-AF65-F5344CB8AC3E}">
        <p14:creationId xmlns:p14="http://schemas.microsoft.com/office/powerpoint/2010/main" val="246928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 diagram of different colored arrows&#10;&#10;Description automatically generated">
            <a:extLst>
              <a:ext uri="{FF2B5EF4-FFF2-40B4-BE49-F238E27FC236}">
                <a16:creationId xmlns:a16="http://schemas.microsoft.com/office/drawing/2014/main" id="{D1D7E294-A5F0-774A-68DA-768A8A859079}"/>
              </a:ext>
            </a:extLst>
          </p:cNvPr>
          <p:cNvPicPr>
            <a:picLocks noChangeAspect="1"/>
          </p:cNvPicPr>
          <p:nvPr/>
        </p:nvPicPr>
        <p:blipFill>
          <a:blip r:embed="rId3"/>
          <a:stretch>
            <a:fillRect/>
          </a:stretch>
        </p:blipFill>
        <p:spPr>
          <a:xfrm>
            <a:off x="274770" y="315503"/>
            <a:ext cx="8606240" cy="6085590"/>
          </a:xfrm>
          <a:prstGeom prst="rect">
            <a:avLst/>
          </a:prstGeom>
          <a:ln>
            <a:noFill/>
          </a:ln>
        </p:spPr>
      </p:pic>
    </p:spTree>
    <p:extLst>
      <p:ext uri="{BB962C8B-B14F-4D97-AF65-F5344CB8AC3E}">
        <p14:creationId xmlns:p14="http://schemas.microsoft.com/office/powerpoint/2010/main" val="2322765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8" descr="A diagram of energy efficiency&#10;&#10;Description automatically generated">
            <a:extLst>
              <a:ext uri="{FF2B5EF4-FFF2-40B4-BE49-F238E27FC236}">
                <a16:creationId xmlns:a16="http://schemas.microsoft.com/office/drawing/2014/main" id="{C92E1184-ACA3-3141-176D-2D497C287CBA}"/>
              </a:ext>
            </a:extLst>
          </p:cNvPr>
          <p:cNvPicPr>
            <a:picLocks noChangeAspect="1"/>
          </p:cNvPicPr>
          <p:nvPr/>
        </p:nvPicPr>
        <p:blipFill>
          <a:blip r:embed="rId3"/>
          <a:stretch>
            <a:fillRect/>
          </a:stretch>
        </p:blipFill>
        <p:spPr>
          <a:xfrm>
            <a:off x="212987" y="315992"/>
            <a:ext cx="8729806" cy="6177286"/>
          </a:xfrm>
          <a:prstGeom prst="rect">
            <a:avLst/>
          </a:prstGeom>
          <a:ln>
            <a:noFill/>
          </a:ln>
        </p:spPr>
      </p:pic>
    </p:spTree>
    <p:extLst>
      <p:ext uri="{BB962C8B-B14F-4D97-AF65-F5344CB8AC3E}">
        <p14:creationId xmlns:p14="http://schemas.microsoft.com/office/powerpoint/2010/main" val="2715874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ijdelijke aanduiding voor inhoud 7">
            <a:extLst>
              <a:ext uri="{FF2B5EF4-FFF2-40B4-BE49-F238E27FC236}">
                <a16:creationId xmlns:a16="http://schemas.microsoft.com/office/drawing/2014/main" id="{2DD82C25-86F3-4A91-0171-6508512BC16A}"/>
              </a:ext>
            </a:extLst>
          </p:cNvPr>
          <p:cNvGraphicFramePr>
            <a:graphicFrameLocks noGrp="1"/>
          </p:cNvGraphicFramePr>
          <p:nvPr>
            <p:ph idx="1"/>
            <p:extLst>
              <p:ext uri="{D42A27DB-BD31-4B8C-83A1-F6EECF244321}">
                <p14:modId xmlns:p14="http://schemas.microsoft.com/office/powerpoint/2010/main" val="2420029153"/>
              </p:ext>
            </p:extLst>
          </p:nvPr>
        </p:nvGraphicFramePr>
        <p:xfrm>
          <a:off x="589448" y="513878"/>
          <a:ext cx="7965104" cy="5818914"/>
        </p:xfrm>
        <a:graphic>
          <a:graphicData uri="http://schemas.openxmlformats.org/drawingml/2006/table">
            <a:tbl>
              <a:tblPr firstRow="1" firstCol="1" bandRow="1">
                <a:tableStyleId>{5C22544A-7EE6-4342-B048-85BDC9FD1C3A}</a:tableStyleId>
              </a:tblPr>
              <a:tblGrid>
                <a:gridCol w="1511392">
                  <a:extLst>
                    <a:ext uri="{9D8B030D-6E8A-4147-A177-3AD203B41FA5}">
                      <a16:colId xmlns:a16="http://schemas.microsoft.com/office/drawing/2014/main" val="1733792460"/>
                    </a:ext>
                  </a:extLst>
                </a:gridCol>
                <a:gridCol w="3226371">
                  <a:extLst>
                    <a:ext uri="{9D8B030D-6E8A-4147-A177-3AD203B41FA5}">
                      <a16:colId xmlns:a16="http://schemas.microsoft.com/office/drawing/2014/main" val="3816282559"/>
                    </a:ext>
                  </a:extLst>
                </a:gridCol>
                <a:gridCol w="3227341">
                  <a:extLst>
                    <a:ext uri="{9D8B030D-6E8A-4147-A177-3AD203B41FA5}">
                      <a16:colId xmlns:a16="http://schemas.microsoft.com/office/drawing/2014/main" val="1859740950"/>
                    </a:ext>
                  </a:extLst>
                </a:gridCol>
              </a:tblGrid>
              <a:tr h="226058">
                <a:tc>
                  <a:txBody>
                    <a:bodyPr/>
                    <a:lstStyle/>
                    <a:p>
                      <a:pPr algn="just">
                        <a:lnSpc>
                          <a:spcPct val="107000"/>
                        </a:lnSpc>
                        <a:spcAft>
                          <a:spcPts val="800"/>
                        </a:spcAft>
                        <a:tabLst>
                          <a:tab pos="819150" algn="l"/>
                        </a:tabLst>
                      </a:pPr>
                      <a:r>
                        <a:rPr lang="nl-BE" sz="1000" dirty="0">
                          <a:effectLst/>
                        </a:rPr>
                        <a:t>OBJECT</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POSITIEF</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NEGATIEF</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extLst>
                  <a:ext uri="{0D108BD9-81ED-4DB2-BD59-A6C34878D82A}">
                    <a16:rowId xmlns:a16="http://schemas.microsoft.com/office/drawing/2014/main" val="3792454189"/>
                  </a:ext>
                </a:extLst>
              </a:tr>
              <a:tr h="699107">
                <a:tc>
                  <a:txBody>
                    <a:bodyPr/>
                    <a:lstStyle/>
                    <a:p>
                      <a:pPr algn="just">
                        <a:lnSpc>
                          <a:spcPct val="107000"/>
                        </a:lnSpc>
                        <a:spcAft>
                          <a:spcPts val="800"/>
                        </a:spcAft>
                        <a:tabLst>
                          <a:tab pos="819150" algn="l"/>
                        </a:tabLst>
                      </a:pPr>
                      <a:r>
                        <a:rPr lang="nl-BE" sz="1000" dirty="0">
                          <a:effectLst/>
                        </a:rPr>
                        <a:t>Televisie	</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Gezellig! Jullie hebben allemaal samen een film gekeken in plaats van ieder op z’n eigen scherm</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Zucht, jullie brachten de avond allemaal op je eigen schermpje door: iemand keek apart een film op TV terwijl de anderen iets keken op hun laptop, GSM of tablet</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extLst>
                  <a:ext uri="{0D108BD9-81ED-4DB2-BD59-A6C34878D82A}">
                    <a16:rowId xmlns:a16="http://schemas.microsoft.com/office/drawing/2014/main" val="1362668508"/>
                  </a:ext>
                </a:extLst>
              </a:tr>
              <a:tr h="699107">
                <a:tc>
                  <a:txBody>
                    <a:bodyPr/>
                    <a:lstStyle/>
                    <a:p>
                      <a:pPr algn="just">
                        <a:lnSpc>
                          <a:spcPct val="107000"/>
                        </a:lnSpc>
                        <a:spcAft>
                          <a:spcPts val="800"/>
                        </a:spcAft>
                      </a:pPr>
                      <a:r>
                        <a:rPr lang="nl-BE" sz="1000" dirty="0">
                          <a:effectLst/>
                        </a:rPr>
                        <a:t>auto</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Handig! Jullie hebben een deelauto gebruikt</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Jullie hebben elk apart de auto genomen om naar jullie vrienden te gaan die 3km verder wonen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extLst>
                  <a:ext uri="{0D108BD9-81ED-4DB2-BD59-A6C34878D82A}">
                    <a16:rowId xmlns:a16="http://schemas.microsoft.com/office/drawing/2014/main" val="3254027634"/>
                  </a:ext>
                </a:extLst>
              </a:tr>
              <a:tr h="699107">
                <a:tc>
                  <a:txBody>
                    <a:bodyPr/>
                    <a:lstStyle/>
                    <a:p>
                      <a:pPr algn="just">
                        <a:lnSpc>
                          <a:spcPct val="107000"/>
                        </a:lnSpc>
                        <a:spcAft>
                          <a:spcPts val="800"/>
                        </a:spcAft>
                      </a:pPr>
                      <a:r>
                        <a:rPr lang="nl-BE" sz="1000" dirty="0">
                          <a:effectLst/>
                        </a:rPr>
                        <a:t>wasmachine</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Mooi, een koude was met weinig zeep</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err="1">
                          <a:effectLst/>
                        </a:rPr>
                        <a:t>Awtch</a:t>
                      </a:r>
                      <a:r>
                        <a:rPr lang="nl-BE" sz="1000" dirty="0">
                          <a:effectLst/>
                        </a:rPr>
                        <a:t>, een hete was met veel zeep en wasverzachter</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extLst>
                  <a:ext uri="{0D108BD9-81ED-4DB2-BD59-A6C34878D82A}">
                    <a16:rowId xmlns:a16="http://schemas.microsoft.com/office/drawing/2014/main" val="2766096438"/>
                  </a:ext>
                </a:extLst>
              </a:tr>
              <a:tr h="699107">
                <a:tc>
                  <a:txBody>
                    <a:bodyPr/>
                    <a:lstStyle/>
                    <a:p>
                      <a:pPr algn="just">
                        <a:lnSpc>
                          <a:spcPct val="107000"/>
                        </a:lnSpc>
                        <a:spcAft>
                          <a:spcPts val="800"/>
                        </a:spcAft>
                      </a:pPr>
                      <a:r>
                        <a:rPr lang="nl-BE" sz="1000" dirty="0">
                          <a:effectLst/>
                        </a:rPr>
                        <a:t>lamp</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Top, jullie gebruiken LED lampen die jullie uitdoen wanneer jullie de ruimte verlaten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Hm, jullie gebruiken halogeenlampen die jullie de hele nacht laten branden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extLst>
                  <a:ext uri="{0D108BD9-81ED-4DB2-BD59-A6C34878D82A}">
                    <a16:rowId xmlns:a16="http://schemas.microsoft.com/office/drawing/2014/main" val="1739369016"/>
                  </a:ext>
                </a:extLst>
              </a:tr>
              <a:tr h="699107">
                <a:tc>
                  <a:txBody>
                    <a:bodyPr/>
                    <a:lstStyle/>
                    <a:p>
                      <a:pPr algn="just">
                        <a:lnSpc>
                          <a:spcPct val="107000"/>
                        </a:lnSpc>
                        <a:spcAft>
                          <a:spcPts val="800"/>
                        </a:spcAft>
                      </a:pPr>
                      <a:r>
                        <a:rPr lang="nl-BE" sz="1000" dirty="0">
                          <a:effectLst/>
                        </a:rPr>
                        <a:t>koelkast</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Amai, jullie koelkast heeft een A label en verbruikt zeer weinig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err="1">
                          <a:effectLst/>
                        </a:rPr>
                        <a:t>Ohla</a:t>
                      </a:r>
                      <a:r>
                        <a:rPr lang="nl-BE" sz="1000" dirty="0">
                          <a:effectLst/>
                        </a:rPr>
                        <a:t>, jullie koelkast heeft een G label en verbruikt zeer veel</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extLst>
                  <a:ext uri="{0D108BD9-81ED-4DB2-BD59-A6C34878D82A}">
                    <a16:rowId xmlns:a16="http://schemas.microsoft.com/office/drawing/2014/main" val="3029245256"/>
                  </a:ext>
                </a:extLst>
              </a:tr>
              <a:tr h="699107">
                <a:tc>
                  <a:txBody>
                    <a:bodyPr/>
                    <a:lstStyle/>
                    <a:p>
                      <a:pPr algn="just">
                        <a:lnSpc>
                          <a:spcPct val="107000"/>
                        </a:lnSpc>
                        <a:spcAft>
                          <a:spcPts val="800"/>
                        </a:spcAft>
                      </a:pPr>
                      <a:r>
                        <a:rPr lang="nl-BE" sz="1000" dirty="0">
                          <a:effectLst/>
                        </a:rPr>
                        <a:t>verwarming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Jullie thermostaat staat op 19°C en jullie zetten hel niet aan wanneer jullie niet thuis zijn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err="1">
                          <a:effectLst/>
                        </a:rPr>
                        <a:t>Phoe</a:t>
                      </a:r>
                      <a:r>
                        <a:rPr lang="nl-BE" sz="1000" dirty="0">
                          <a:effectLst/>
                        </a:rPr>
                        <a:t>, jullie thermostaat staat op 23°C en jullie laten hem non-stop aan staan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extLst>
                  <a:ext uri="{0D108BD9-81ED-4DB2-BD59-A6C34878D82A}">
                    <a16:rowId xmlns:a16="http://schemas.microsoft.com/office/drawing/2014/main" val="2301300513"/>
                  </a:ext>
                </a:extLst>
              </a:tr>
              <a:tr h="699107">
                <a:tc>
                  <a:txBody>
                    <a:bodyPr/>
                    <a:lstStyle/>
                    <a:p>
                      <a:pPr algn="just">
                        <a:lnSpc>
                          <a:spcPct val="107000"/>
                        </a:lnSpc>
                        <a:spcAft>
                          <a:spcPts val="800"/>
                        </a:spcAft>
                      </a:pPr>
                      <a:r>
                        <a:rPr lang="nl-BE" sz="1000" dirty="0">
                          <a:effectLst/>
                        </a:rPr>
                        <a:t>smartphone</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Tof, jullie hebben een  gereviseerde (</a:t>
                      </a:r>
                      <a:r>
                        <a:rPr lang="nl-BE" sz="1000" dirty="0" err="1">
                          <a:effectLst/>
                        </a:rPr>
                        <a:t>refurbished</a:t>
                      </a:r>
                      <a:r>
                        <a:rPr lang="nl-BE" sz="1000" dirty="0">
                          <a:effectLst/>
                        </a:rPr>
                        <a:t>) telefoon die jullie al 4 jaar gebruiken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err="1">
                          <a:effectLst/>
                        </a:rPr>
                        <a:t>Aiai</a:t>
                      </a:r>
                      <a:r>
                        <a:rPr lang="nl-BE" sz="1000" dirty="0">
                          <a:effectLst/>
                        </a:rPr>
                        <a:t>, ieder jaar kopen jullie het nieuwste model smartphone.</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extLst>
                  <a:ext uri="{0D108BD9-81ED-4DB2-BD59-A6C34878D82A}">
                    <a16:rowId xmlns:a16="http://schemas.microsoft.com/office/drawing/2014/main" val="2112198974"/>
                  </a:ext>
                </a:extLst>
              </a:tr>
              <a:tr h="699107">
                <a:tc>
                  <a:txBody>
                    <a:bodyPr/>
                    <a:lstStyle/>
                    <a:p>
                      <a:pPr algn="just">
                        <a:lnSpc>
                          <a:spcPct val="107000"/>
                        </a:lnSpc>
                        <a:spcAft>
                          <a:spcPts val="800"/>
                        </a:spcAft>
                      </a:pPr>
                      <a:r>
                        <a:rPr lang="nl-BE" sz="1000" dirty="0">
                          <a:effectLst/>
                        </a:rPr>
                        <a:t>verdeelstekker</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De verdeelstekker is uitgeschakeld (geen TV, </a:t>
                      </a:r>
                      <a:r>
                        <a:rPr lang="nl-BE" sz="1000" dirty="0" err="1">
                          <a:effectLst/>
                        </a:rPr>
                        <a:t>playstation</a:t>
                      </a:r>
                      <a:r>
                        <a:rPr lang="nl-BE" sz="1000" dirty="0">
                          <a:effectLst/>
                        </a:rPr>
                        <a:t> etc. in slaapstand)</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tc>
                  <a:txBody>
                    <a:bodyPr/>
                    <a:lstStyle/>
                    <a:p>
                      <a:pPr algn="just">
                        <a:lnSpc>
                          <a:spcPct val="107000"/>
                        </a:lnSpc>
                        <a:spcAft>
                          <a:spcPts val="800"/>
                        </a:spcAft>
                      </a:pPr>
                      <a:r>
                        <a:rPr lang="nl-BE" sz="1000" dirty="0">
                          <a:effectLst/>
                        </a:rPr>
                        <a:t>Oeps, jullie zijn vergeten om de tv, de </a:t>
                      </a:r>
                      <a:r>
                        <a:rPr lang="nl-BE" sz="1000" dirty="0" err="1">
                          <a:effectLst/>
                        </a:rPr>
                        <a:t>playstation</a:t>
                      </a:r>
                      <a:r>
                        <a:rPr lang="nl-BE" sz="1000" dirty="0">
                          <a:effectLst/>
                        </a:rPr>
                        <a:t> </a:t>
                      </a:r>
                      <a:r>
                        <a:rPr lang="nl-BE" sz="1000" dirty="0" err="1">
                          <a:effectLst/>
                        </a:rPr>
                        <a:t>etc</a:t>
                      </a:r>
                      <a:r>
                        <a:rPr lang="nl-BE" sz="1000" dirty="0">
                          <a:effectLst/>
                        </a:rPr>
                        <a:t> volledig uit te zetten waardoor ze energie blijven verbruiken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58" marR="62758" marT="0" marB="0"/>
                </a:tc>
                <a:extLst>
                  <a:ext uri="{0D108BD9-81ED-4DB2-BD59-A6C34878D82A}">
                    <a16:rowId xmlns:a16="http://schemas.microsoft.com/office/drawing/2014/main" val="3236979196"/>
                  </a:ext>
                </a:extLst>
              </a:tr>
            </a:tbl>
          </a:graphicData>
        </a:graphic>
      </p:graphicFrame>
      <p:pic>
        <p:nvPicPr>
          <p:cNvPr id="3" name="Afbeelding 2">
            <a:extLst>
              <a:ext uri="{FF2B5EF4-FFF2-40B4-BE49-F238E27FC236}">
                <a16:creationId xmlns:a16="http://schemas.microsoft.com/office/drawing/2014/main" id="{DE5255DE-B523-2E1D-E284-0F404322D5B5}"/>
              </a:ext>
            </a:extLst>
          </p:cNvPr>
          <p:cNvPicPr>
            <a:picLocks noChangeAspect="1"/>
          </p:cNvPicPr>
          <p:nvPr/>
        </p:nvPicPr>
        <p:blipFill>
          <a:blip r:embed="rId3"/>
          <a:stretch>
            <a:fillRect/>
          </a:stretch>
        </p:blipFill>
        <p:spPr>
          <a:xfrm>
            <a:off x="1288666" y="792196"/>
            <a:ext cx="741694" cy="558958"/>
          </a:xfrm>
          <a:prstGeom prst="rect">
            <a:avLst/>
          </a:prstGeom>
        </p:spPr>
      </p:pic>
      <p:pic>
        <p:nvPicPr>
          <p:cNvPr id="5" name="Afbeelding 4">
            <a:extLst>
              <a:ext uri="{FF2B5EF4-FFF2-40B4-BE49-F238E27FC236}">
                <a16:creationId xmlns:a16="http://schemas.microsoft.com/office/drawing/2014/main" id="{FAEA914C-F1D8-37D0-F9F0-7DA1D4A7740F}"/>
              </a:ext>
            </a:extLst>
          </p:cNvPr>
          <p:cNvPicPr>
            <a:picLocks noChangeAspect="1"/>
          </p:cNvPicPr>
          <p:nvPr/>
        </p:nvPicPr>
        <p:blipFill>
          <a:blip r:embed="rId4"/>
          <a:stretch>
            <a:fillRect/>
          </a:stretch>
        </p:blipFill>
        <p:spPr>
          <a:xfrm>
            <a:off x="1127714" y="1494277"/>
            <a:ext cx="894172" cy="508000"/>
          </a:xfrm>
          <a:prstGeom prst="rect">
            <a:avLst/>
          </a:prstGeom>
        </p:spPr>
      </p:pic>
      <p:pic>
        <p:nvPicPr>
          <p:cNvPr id="7" name="Afbeelding 6">
            <a:extLst>
              <a:ext uri="{FF2B5EF4-FFF2-40B4-BE49-F238E27FC236}">
                <a16:creationId xmlns:a16="http://schemas.microsoft.com/office/drawing/2014/main" id="{3A425745-9799-1889-9DE4-513351B34DB8}"/>
              </a:ext>
            </a:extLst>
          </p:cNvPr>
          <p:cNvPicPr>
            <a:picLocks noChangeAspect="1"/>
          </p:cNvPicPr>
          <p:nvPr/>
        </p:nvPicPr>
        <p:blipFill>
          <a:blip r:embed="rId5"/>
          <a:stretch>
            <a:fillRect/>
          </a:stretch>
        </p:blipFill>
        <p:spPr>
          <a:xfrm>
            <a:off x="1494971" y="2191482"/>
            <a:ext cx="513263" cy="587275"/>
          </a:xfrm>
          <a:prstGeom prst="rect">
            <a:avLst/>
          </a:prstGeom>
        </p:spPr>
      </p:pic>
      <p:pic>
        <p:nvPicPr>
          <p:cNvPr id="10" name="Afbeelding 9">
            <a:extLst>
              <a:ext uri="{FF2B5EF4-FFF2-40B4-BE49-F238E27FC236}">
                <a16:creationId xmlns:a16="http://schemas.microsoft.com/office/drawing/2014/main" id="{6527A0A0-7DBC-605C-A7B4-FDE79F04745E}"/>
              </a:ext>
            </a:extLst>
          </p:cNvPr>
          <p:cNvPicPr>
            <a:picLocks noChangeAspect="1"/>
          </p:cNvPicPr>
          <p:nvPr/>
        </p:nvPicPr>
        <p:blipFill>
          <a:blip r:embed="rId6"/>
          <a:stretch>
            <a:fillRect/>
          </a:stretch>
        </p:blipFill>
        <p:spPr>
          <a:xfrm flipH="1">
            <a:off x="1574800" y="2900837"/>
            <a:ext cx="433434" cy="572316"/>
          </a:xfrm>
          <a:prstGeom prst="rect">
            <a:avLst/>
          </a:prstGeom>
        </p:spPr>
      </p:pic>
      <p:pic>
        <p:nvPicPr>
          <p:cNvPr id="12" name="Afbeelding 11">
            <a:extLst>
              <a:ext uri="{FF2B5EF4-FFF2-40B4-BE49-F238E27FC236}">
                <a16:creationId xmlns:a16="http://schemas.microsoft.com/office/drawing/2014/main" id="{1C744605-20C5-5D46-A53A-CA4B9D7D2B05}"/>
              </a:ext>
            </a:extLst>
          </p:cNvPr>
          <p:cNvPicPr>
            <a:picLocks noChangeAspect="1"/>
          </p:cNvPicPr>
          <p:nvPr/>
        </p:nvPicPr>
        <p:blipFill>
          <a:blip r:embed="rId7"/>
          <a:stretch>
            <a:fillRect/>
          </a:stretch>
        </p:blipFill>
        <p:spPr>
          <a:xfrm rot="16200000">
            <a:off x="1573677" y="3680983"/>
            <a:ext cx="558957" cy="327630"/>
          </a:xfrm>
          <a:prstGeom prst="rect">
            <a:avLst/>
          </a:prstGeom>
        </p:spPr>
      </p:pic>
      <p:pic>
        <p:nvPicPr>
          <p:cNvPr id="14" name="Afbeelding 13">
            <a:extLst>
              <a:ext uri="{FF2B5EF4-FFF2-40B4-BE49-F238E27FC236}">
                <a16:creationId xmlns:a16="http://schemas.microsoft.com/office/drawing/2014/main" id="{AD04FC66-0BEC-E7F5-C93A-2FE16BE103C9}"/>
              </a:ext>
            </a:extLst>
          </p:cNvPr>
          <p:cNvPicPr>
            <a:picLocks noChangeAspect="1"/>
          </p:cNvPicPr>
          <p:nvPr/>
        </p:nvPicPr>
        <p:blipFill>
          <a:blip r:embed="rId8"/>
          <a:stretch>
            <a:fillRect/>
          </a:stretch>
        </p:blipFill>
        <p:spPr>
          <a:xfrm rot="16200000">
            <a:off x="1421414" y="4291461"/>
            <a:ext cx="589288" cy="601826"/>
          </a:xfrm>
          <a:prstGeom prst="rect">
            <a:avLst/>
          </a:prstGeom>
        </p:spPr>
      </p:pic>
      <p:pic>
        <p:nvPicPr>
          <p:cNvPr id="16" name="Afbeelding 15">
            <a:extLst>
              <a:ext uri="{FF2B5EF4-FFF2-40B4-BE49-F238E27FC236}">
                <a16:creationId xmlns:a16="http://schemas.microsoft.com/office/drawing/2014/main" id="{01D64969-8A44-5FEA-41A0-03D2A6E5A9D4}"/>
              </a:ext>
            </a:extLst>
          </p:cNvPr>
          <p:cNvPicPr>
            <a:picLocks noChangeAspect="1"/>
          </p:cNvPicPr>
          <p:nvPr/>
        </p:nvPicPr>
        <p:blipFill>
          <a:blip r:embed="rId9"/>
          <a:stretch>
            <a:fillRect/>
          </a:stretch>
        </p:blipFill>
        <p:spPr>
          <a:xfrm flipH="1">
            <a:off x="1662054" y="4992126"/>
            <a:ext cx="368305" cy="589288"/>
          </a:xfrm>
          <a:prstGeom prst="rect">
            <a:avLst/>
          </a:prstGeom>
        </p:spPr>
      </p:pic>
      <p:pic>
        <p:nvPicPr>
          <p:cNvPr id="18" name="Afbeelding 17">
            <a:extLst>
              <a:ext uri="{FF2B5EF4-FFF2-40B4-BE49-F238E27FC236}">
                <a16:creationId xmlns:a16="http://schemas.microsoft.com/office/drawing/2014/main" id="{1215C895-9B91-00E1-6E7A-DE342DA576DB}"/>
              </a:ext>
            </a:extLst>
          </p:cNvPr>
          <p:cNvPicPr>
            <a:picLocks noChangeAspect="1"/>
          </p:cNvPicPr>
          <p:nvPr/>
        </p:nvPicPr>
        <p:blipFill>
          <a:blip r:embed="rId10"/>
          <a:stretch>
            <a:fillRect/>
          </a:stretch>
        </p:blipFill>
        <p:spPr>
          <a:xfrm>
            <a:off x="1463325" y="5718424"/>
            <a:ext cx="553645" cy="515462"/>
          </a:xfrm>
          <a:prstGeom prst="rect">
            <a:avLst/>
          </a:prstGeom>
        </p:spPr>
      </p:pic>
    </p:spTree>
    <p:extLst>
      <p:ext uri="{BB962C8B-B14F-4D97-AF65-F5344CB8AC3E}">
        <p14:creationId xmlns:p14="http://schemas.microsoft.com/office/powerpoint/2010/main" val="36823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BDD9F-F14B-B1D8-1423-F1E569E1C34F}"/>
              </a:ext>
            </a:extLst>
          </p:cNvPr>
          <p:cNvSpPr>
            <a:spLocks noGrp="1"/>
          </p:cNvSpPr>
          <p:nvPr>
            <p:ph type="title"/>
          </p:nvPr>
        </p:nvSpPr>
        <p:spPr>
          <a:xfrm>
            <a:off x="857250" y="609600"/>
            <a:ext cx="7406640" cy="1795670"/>
          </a:xfrm>
        </p:spPr>
        <p:txBody>
          <a:bodyPr>
            <a:normAutofit/>
          </a:bodyPr>
          <a:lstStyle/>
          <a:p>
            <a:r>
              <a:rPr lang="nl-BE" sz="3200" dirty="0"/>
              <a:t>2. Je hebt een fiets met dynamo. Je missie is om een boterham te roosteren (3 minuten, 700 Watt). Kan jij dit?</a:t>
            </a:r>
          </a:p>
        </p:txBody>
      </p:sp>
      <p:sp>
        <p:nvSpPr>
          <p:cNvPr id="3" name="Espace réservé du contenu 2">
            <a:extLst>
              <a:ext uri="{FF2B5EF4-FFF2-40B4-BE49-F238E27FC236}">
                <a16:creationId xmlns:a16="http://schemas.microsoft.com/office/drawing/2014/main" id="{6C56334C-7365-8231-FEDB-25CFFBFAB921}"/>
              </a:ext>
            </a:extLst>
          </p:cNvPr>
          <p:cNvSpPr>
            <a:spLocks noGrp="1"/>
          </p:cNvSpPr>
          <p:nvPr>
            <p:ph idx="1"/>
          </p:nvPr>
        </p:nvSpPr>
        <p:spPr/>
        <p:txBody>
          <a:bodyPr/>
          <a:lstStyle/>
          <a:p>
            <a:pPr marL="385763" indent="-385763">
              <a:lnSpc>
                <a:spcPct val="200000"/>
              </a:lnSpc>
              <a:buAutoNum type="alphaUcPeriod"/>
            </a:pPr>
            <a:r>
              <a:rPr lang="nl-BE" sz="3000" dirty="0"/>
              <a:t>Ja!</a:t>
            </a:r>
          </a:p>
          <a:p>
            <a:pPr marL="385763" indent="-385763">
              <a:lnSpc>
                <a:spcPct val="200000"/>
              </a:lnSpc>
              <a:buAutoNum type="alphaUcPeriod"/>
            </a:pPr>
            <a:r>
              <a:rPr lang="nl-BE" sz="3000" dirty="0"/>
              <a:t>Ik kan dat niet, maar mijn papa lukt dit wel.</a:t>
            </a:r>
          </a:p>
          <a:p>
            <a:pPr marL="385763" indent="-385763">
              <a:lnSpc>
                <a:spcPct val="200000"/>
              </a:lnSpc>
              <a:buAutoNum type="alphaUcPeriod"/>
            </a:pPr>
            <a:r>
              <a:rPr lang="nl-BE" sz="3000" dirty="0"/>
              <a:t>Nee</a:t>
            </a:r>
          </a:p>
          <a:p>
            <a:pPr marL="0" indent="0">
              <a:buNone/>
            </a:pPr>
            <a:endParaRPr lang="nl-BE" dirty="0"/>
          </a:p>
          <a:p>
            <a:pPr marL="0" indent="0">
              <a:buNone/>
            </a:pPr>
            <a:endParaRPr lang="nl-BE" dirty="0"/>
          </a:p>
        </p:txBody>
      </p:sp>
      <p:sp>
        <p:nvSpPr>
          <p:cNvPr id="4" name="Rechthoek: afgeronde hoeken 3">
            <a:extLst>
              <a:ext uri="{FF2B5EF4-FFF2-40B4-BE49-F238E27FC236}">
                <a16:creationId xmlns:a16="http://schemas.microsoft.com/office/drawing/2014/main" id="{8C7536FD-1061-E02E-1BBC-1FD120C95707}"/>
              </a:ext>
            </a:extLst>
          </p:cNvPr>
          <p:cNvSpPr/>
          <p:nvPr/>
        </p:nvSpPr>
        <p:spPr>
          <a:xfrm>
            <a:off x="744896" y="4240102"/>
            <a:ext cx="7406640" cy="1105469"/>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432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a 8" title="Olympic Cyclist Vs. Toaster: Can He Power It?">
            <a:hlinkClick r:id="" action="ppaction://media"/>
            <a:extLst>
              <a:ext uri="{FF2B5EF4-FFF2-40B4-BE49-F238E27FC236}">
                <a16:creationId xmlns:a16="http://schemas.microsoft.com/office/drawing/2014/main" id="{1DB44217-03F4-2401-1C33-283DE8A98D28}"/>
              </a:ext>
            </a:extLst>
          </p:cNvPr>
          <p:cNvPicPr>
            <a:picLocks noGrp="1" noRot="1" noChangeAspect="1"/>
          </p:cNvPicPr>
          <p:nvPr>
            <p:ph idx="1"/>
            <a:videoFile r:link="rId1"/>
          </p:nvPr>
        </p:nvPicPr>
        <p:blipFill>
          <a:blip r:embed="rId4"/>
          <a:stretch>
            <a:fillRect/>
          </a:stretch>
        </p:blipFill>
        <p:spPr>
          <a:xfrm>
            <a:off x="730920" y="1258956"/>
            <a:ext cx="7682159" cy="4340087"/>
          </a:xfrm>
          <a:prstGeom prst="rect">
            <a:avLst/>
          </a:prstGeom>
        </p:spPr>
      </p:pic>
    </p:spTree>
    <p:extLst>
      <p:ext uri="{BB962C8B-B14F-4D97-AF65-F5344CB8AC3E}">
        <p14:creationId xmlns:p14="http://schemas.microsoft.com/office/powerpoint/2010/main" val="41705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5318F-9044-AEF0-D7C7-1923CB8B92C5}"/>
              </a:ext>
            </a:extLst>
          </p:cNvPr>
          <p:cNvSpPr>
            <a:spLocks noGrp="1"/>
          </p:cNvSpPr>
          <p:nvPr>
            <p:ph type="title"/>
          </p:nvPr>
        </p:nvSpPr>
        <p:spPr>
          <a:xfrm>
            <a:off x="857250" y="609600"/>
            <a:ext cx="7699896" cy="1356360"/>
          </a:xfrm>
        </p:spPr>
        <p:txBody>
          <a:bodyPr>
            <a:normAutofit fontScale="90000"/>
          </a:bodyPr>
          <a:lstStyle/>
          <a:p>
            <a:r>
              <a:rPr lang="nl-BE" dirty="0"/>
              <a:t>3. Wat zijn de meest gebruikte energiebronnen in de wereld?</a:t>
            </a:r>
            <a:br>
              <a:rPr lang="nl-BE" dirty="0"/>
            </a:br>
            <a:r>
              <a:rPr lang="nl-BE" dirty="0"/>
              <a:t>								</a:t>
            </a:r>
          </a:p>
        </p:txBody>
      </p:sp>
      <p:sp>
        <p:nvSpPr>
          <p:cNvPr id="3" name="Espace réservé du contenu 2">
            <a:extLst>
              <a:ext uri="{FF2B5EF4-FFF2-40B4-BE49-F238E27FC236}">
                <a16:creationId xmlns:a16="http://schemas.microsoft.com/office/drawing/2014/main" id="{3D0956CE-1500-FE7B-9DC5-44A543AAA5A0}"/>
              </a:ext>
            </a:extLst>
          </p:cNvPr>
          <p:cNvSpPr>
            <a:spLocks noGrp="1"/>
          </p:cNvSpPr>
          <p:nvPr>
            <p:ph idx="1"/>
          </p:nvPr>
        </p:nvSpPr>
        <p:spPr/>
        <p:txBody>
          <a:bodyPr vert="horz" lIns="91440" tIns="45720" rIns="91440" bIns="45720" rtlCol="0" anchor="t">
            <a:normAutofit/>
          </a:bodyPr>
          <a:lstStyle/>
          <a:p>
            <a:pPr marL="385445" indent="-385445">
              <a:lnSpc>
                <a:spcPct val="200000"/>
              </a:lnSpc>
              <a:buAutoNum type="alphaUcPeriod"/>
            </a:pPr>
            <a:r>
              <a:rPr lang="nl-BE" sz="3000"/>
              <a:t>Aardolie, steenkool en aardgas</a:t>
            </a:r>
            <a:endParaRPr lang="en-US" sz="3000"/>
          </a:p>
          <a:p>
            <a:pPr marL="385445" indent="-385445">
              <a:lnSpc>
                <a:spcPct val="200000"/>
              </a:lnSpc>
              <a:buAutoNum type="alphaUcPeriod"/>
            </a:pPr>
            <a:r>
              <a:rPr lang="nl-BE" sz="3000"/>
              <a:t>Kernenergie, windenergie, zonne-energie</a:t>
            </a:r>
          </a:p>
          <a:p>
            <a:pPr marL="385445" indent="-385445">
              <a:lnSpc>
                <a:spcPct val="200000"/>
              </a:lnSpc>
              <a:buAutoNum type="alphaUcPeriod"/>
            </a:pPr>
            <a:r>
              <a:rPr lang="nl-BE" sz="3000"/>
              <a:t>Aardolie, kernenergie en windenergie</a:t>
            </a:r>
          </a:p>
        </p:txBody>
      </p:sp>
      <p:sp>
        <p:nvSpPr>
          <p:cNvPr id="4" name="Rechthoek: afgeronde hoeken 3">
            <a:extLst>
              <a:ext uri="{FF2B5EF4-FFF2-40B4-BE49-F238E27FC236}">
                <a16:creationId xmlns:a16="http://schemas.microsoft.com/office/drawing/2014/main" id="{E073DD6A-B2AD-9550-19FA-52DD139CFAAB}"/>
              </a:ext>
            </a:extLst>
          </p:cNvPr>
          <p:cNvSpPr/>
          <p:nvPr/>
        </p:nvSpPr>
        <p:spPr>
          <a:xfrm>
            <a:off x="705139" y="2169993"/>
            <a:ext cx="7406640" cy="1105469"/>
          </a:xfrm>
          <a:prstGeom prst="roundRect">
            <a:avLst/>
          </a:prstGeom>
          <a:noFill/>
          <a:ln w="76200">
            <a:solidFill>
              <a:srgbClr val="1895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nl-BE" sz="2800" b="1">
                <a:solidFill>
                  <a:schemeClr val="accent1"/>
                </a:solidFill>
                <a:latin typeface="Abadi" panose="020B0604020104020204" pitchFamily="34" charset="0"/>
              </a:rPr>
              <a:t>85</a:t>
            </a:r>
            <a:r>
              <a:rPr lang="nl-BE" sz="2800" b="1">
                <a:solidFill>
                  <a:schemeClr val="accent1"/>
                </a:solidFill>
              </a:rPr>
              <a:t> %</a:t>
            </a:r>
          </a:p>
        </p:txBody>
      </p:sp>
    </p:spTree>
    <p:extLst>
      <p:ext uri="{BB962C8B-B14F-4D97-AF65-F5344CB8AC3E}">
        <p14:creationId xmlns:p14="http://schemas.microsoft.com/office/powerpoint/2010/main" val="26362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B399EC3-0215-E28A-1537-25C07481C5B1}"/>
              </a:ext>
            </a:extLst>
          </p:cNvPr>
          <p:cNvSpPr/>
          <p:nvPr/>
        </p:nvSpPr>
        <p:spPr>
          <a:xfrm>
            <a:off x="7658840" y="2022130"/>
            <a:ext cx="797714" cy="256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a:extLst>
              <a:ext uri="{FF2B5EF4-FFF2-40B4-BE49-F238E27FC236}">
                <a16:creationId xmlns:a16="http://schemas.microsoft.com/office/drawing/2014/main" id="{AECC81E2-25A2-69B5-B88E-95C620806A12}"/>
              </a:ext>
            </a:extLst>
          </p:cNvPr>
          <p:cNvSpPr/>
          <p:nvPr/>
        </p:nvSpPr>
        <p:spPr>
          <a:xfrm>
            <a:off x="7786508" y="4611001"/>
            <a:ext cx="797714" cy="256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6" name="Picture 2">
            <a:extLst>
              <a:ext uri="{FF2B5EF4-FFF2-40B4-BE49-F238E27FC236}">
                <a16:creationId xmlns:a16="http://schemas.microsoft.com/office/drawing/2014/main" id="{91BDD660-F278-B586-029D-2F6F24BDD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14" r="2236"/>
          <a:stretch/>
        </p:blipFill>
        <p:spPr bwMode="auto">
          <a:xfrm>
            <a:off x="216250" y="1427710"/>
            <a:ext cx="7515811" cy="479567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40AFFE70-8AE5-1EB6-0893-00573A4DB81C}"/>
              </a:ext>
            </a:extLst>
          </p:cNvPr>
          <p:cNvSpPr txBox="1"/>
          <p:nvPr/>
        </p:nvSpPr>
        <p:spPr>
          <a:xfrm>
            <a:off x="7628384" y="5557202"/>
            <a:ext cx="1194279" cy="369332"/>
          </a:xfrm>
          <a:prstGeom prst="rect">
            <a:avLst/>
          </a:prstGeom>
          <a:noFill/>
        </p:spPr>
        <p:txBody>
          <a:bodyPr wrap="square" rtlCol="0">
            <a:spAutoFit/>
          </a:bodyPr>
          <a:lstStyle/>
          <a:p>
            <a:r>
              <a:rPr lang="nl-BE" b="1">
                <a:solidFill>
                  <a:srgbClr val="94D447"/>
                </a:solidFill>
              </a:rPr>
              <a:t>biomassa</a:t>
            </a:r>
          </a:p>
        </p:txBody>
      </p:sp>
      <p:sp>
        <p:nvSpPr>
          <p:cNvPr id="3" name="Tekstvak 2">
            <a:extLst>
              <a:ext uri="{FF2B5EF4-FFF2-40B4-BE49-F238E27FC236}">
                <a16:creationId xmlns:a16="http://schemas.microsoft.com/office/drawing/2014/main" id="{3815482C-E874-566A-C793-1E14E30506EB}"/>
              </a:ext>
            </a:extLst>
          </p:cNvPr>
          <p:cNvSpPr txBox="1"/>
          <p:nvPr/>
        </p:nvSpPr>
        <p:spPr>
          <a:xfrm>
            <a:off x="7658840" y="5027483"/>
            <a:ext cx="1194279" cy="369332"/>
          </a:xfrm>
          <a:prstGeom prst="rect">
            <a:avLst/>
          </a:prstGeom>
          <a:noFill/>
        </p:spPr>
        <p:txBody>
          <a:bodyPr wrap="square" rtlCol="0">
            <a:spAutoFit/>
          </a:bodyPr>
          <a:lstStyle/>
          <a:p>
            <a:r>
              <a:rPr lang="nl-BE" b="1">
                <a:solidFill>
                  <a:srgbClr val="383838"/>
                </a:solidFill>
              </a:rPr>
              <a:t>steenkool</a:t>
            </a:r>
          </a:p>
        </p:txBody>
      </p:sp>
      <p:sp>
        <p:nvSpPr>
          <p:cNvPr id="4" name="Tekstvak 3">
            <a:extLst>
              <a:ext uri="{FF2B5EF4-FFF2-40B4-BE49-F238E27FC236}">
                <a16:creationId xmlns:a16="http://schemas.microsoft.com/office/drawing/2014/main" id="{89C1AEA6-FD26-348B-BD9E-9A9C54ECC982}"/>
              </a:ext>
            </a:extLst>
          </p:cNvPr>
          <p:cNvSpPr txBox="1"/>
          <p:nvPr/>
        </p:nvSpPr>
        <p:spPr>
          <a:xfrm>
            <a:off x="7632286" y="3880523"/>
            <a:ext cx="1194279" cy="369332"/>
          </a:xfrm>
          <a:prstGeom prst="rect">
            <a:avLst/>
          </a:prstGeom>
          <a:noFill/>
        </p:spPr>
        <p:txBody>
          <a:bodyPr wrap="square" rtlCol="0">
            <a:spAutoFit/>
          </a:bodyPr>
          <a:lstStyle/>
          <a:p>
            <a:r>
              <a:rPr lang="nl-BE" b="1">
                <a:solidFill>
                  <a:srgbClr val="A07F64"/>
                </a:solidFill>
              </a:rPr>
              <a:t>aardolie</a:t>
            </a:r>
          </a:p>
        </p:txBody>
      </p:sp>
      <p:sp>
        <p:nvSpPr>
          <p:cNvPr id="5" name="Tekstvak 4">
            <a:extLst>
              <a:ext uri="{FF2B5EF4-FFF2-40B4-BE49-F238E27FC236}">
                <a16:creationId xmlns:a16="http://schemas.microsoft.com/office/drawing/2014/main" id="{99D0050D-A3E5-A710-F213-DEDA1843601A}"/>
              </a:ext>
            </a:extLst>
          </p:cNvPr>
          <p:cNvSpPr txBox="1"/>
          <p:nvPr/>
        </p:nvSpPr>
        <p:spPr>
          <a:xfrm>
            <a:off x="7628383" y="2797778"/>
            <a:ext cx="1194279" cy="369332"/>
          </a:xfrm>
          <a:prstGeom prst="rect">
            <a:avLst/>
          </a:prstGeom>
          <a:noFill/>
        </p:spPr>
        <p:txBody>
          <a:bodyPr wrap="square" rtlCol="0">
            <a:spAutoFit/>
          </a:bodyPr>
          <a:lstStyle/>
          <a:p>
            <a:r>
              <a:rPr lang="nl-BE" b="1">
                <a:solidFill>
                  <a:srgbClr val="BD5D12"/>
                </a:solidFill>
              </a:rPr>
              <a:t>aardgas</a:t>
            </a:r>
          </a:p>
        </p:txBody>
      </p:sp>
      <p:sp>
        <p:nvSpPr>
          <p:cNvPr id="6" name="Tekstvak 5">
            <a:extLst>
              <a:ext uri="{FF2B5EF4-FFF2-40B4-BE49-F238E27FC236}">
                <a16:creationId xmlns:a16="http://schemas.microsoft.com/office/drawing/2014/main" id="{F61D2F57-F47E-450C-D955-2A94A3ECDDF6}"/>
              </a:ext>
            </a:extLst>
          </p:cNvPr>
          <p:cNvSpPr txBox="1"/>
          <p:nvPr/>
        </p:nvSpPr>
        <p:spPr>
          <a:xfrm>
            <a:off x="7628383" y="2084365"/>
            <a:ext cx="1401631" cy="369332"/>
          </a:xfrm>
          <a:prstGeom prst="rect">
            <a:avLst/>
          </a:prstGeom>
          <a:noFill/>
        </p:spPr>
        <p:txBody>
          <a:bodyPr wrap="square" rtlCol="0">
            <a:spAutoFit/>
          </a:bodyPr>
          <a:lstStyle/>
          <a:p>
            <a:r>
              <a:rPr lang="nl-BE" b="1">
                <a:solidFill>
                  <a:srgbClr val="93B4CD"/>
                </a:solidFill>
              </a:rPr>
              <a:t>waterkracht</a:t>
            </a:r>
          </a:p>
        </p:txBody>
      </p:sp>
      <p:sp>
        <p:nvSpPr>
          <p:cNvPr id="7" name="Tekstvak 6">
            <a:extLst>
              <a:ext uri="{FF2B5EF4-FFF2-40B4-BE49-F238E27FC236}">
                <a16:creationId xmlns:a16="http://schemas.microsoft.com/office/drawing/2014/main" id="{828758D7-21B4-0B09-BCC2-A16A38766234}"/>
              </a:ext>
            </a:extLst>
          </p:cNvPr>
          <p:cNvSpPr txBox="1"/>
          <p:nvPr/>
        </p:nvSpPr>
        <p:spPr>
          <a:xfrm>
            <a:off x="7628382" y="1911806"/>
            <a:ext cx="1401631" cy="369332"/>
          </a:xfrm>
          <a:prstGeom prst="rect">
            <a:avLst/>
          </a:prstGeom>
          <a:noFill/>
        </p:spPr>
        <p:txBody>
          <a:bodyPr wrap="square" rtlCol="0">
            <a:spAutoFit/>
          </a:bodyPr>
          <a:lstStyle/>
          <a:p>
            <a:r>
              <a:rPr lang="nl-BE" b="1">
                <a:solidFill>
                  <a:srgbClr val="EEDC84"/>
                </a:solidFill>
              </a:rPr>
              <a:t>kernenergie</a:t>
            </a:r>
          </a:p>
        </p:txBody>
      </p:sp>
      <p:sp>
        <p:nvSpPr>
          <p:cNvPr id="8" name="Tekstvak 7">
            <a:extLst>
              <a:ext uri="{FF2B5EF4-FFF2-40B4-BE49-F238E27FC236}">
                <a16:creationId xmlns:a16="http://schemas.microsoft.com/office/drawing/2014/main" id="{E342DFEF-AD4B-08D0-A934-AF7AD927F1DE}"/>
              </a:ext>
            </a:extLst>
          </p:cNvPr>
          <p:cNvSpPr txBox="1"/>
          <p:nvPr/>
        </p:nvSpPr>
        <p:spPr>
          <a:xfrm>
            <a:off x="7640141" y="1785478"/>
            <a:ext cx="1599150" cy="276999"/>
          </a:xfrm>
          <a:prstGeom prst="rect">
            <a:avLst/>
          </a:prstGeom>
          <a:noFill/>
        </p:spPr>
        <p:txBody>
          <a:bodyPr wrap="square" rtlCol="0">
            <a:spAutoFit/>
          </a:bodyPr>
          <a:lstStyle/>
          <a:p>
            <a:r>
              <a:rPr lang="nl-BE" sz="1200" b="1">
                <a:solidFill>
                  <a:srgbClr val="2C4160"/>
                </a:solidFill>
              </a:rPr>
              <a:t>hernieuwbaar andere</a:t>
            </a:r>
          </a:p>
        </p:txBody>
      </p:sp>
      <p:sp>
        <p:nvSpPr>
          <p:cNvPr id="10" name="Tekstvak 9">
            <a:extLst>
              <a:ext uri="{FF2B5EF4-FFF2-40B4-BE49-F238E27FC236}">
                <a16:creationId xmlns:a16="http://schemas.microsoft.com/office/drawing/2014/main" id="{7DEDDC54-3B18-933D-13F6-2C57700C6FE7}"/>
              </a:ext>
            </a:extLst>
          </p:cNvPr>
          <p:cNvSpPr txBox="1"/>
          <p:nvPr/>
        </p:nvSpPr>
        <p:spPr>
          <a:xfrm>
            <a:off x="7623948" y="1259599"/>
            <a:ext cx="1306828" cy="307777"/>
          </a:xfrm>
          <a:prstGeom prst="rect">
            <a:avLst/>
          </a:prstGeom>
          <a:noFill/>
        </p:spPr>
        <p:txBody>
          <a:bodyPr wrap="square" rtlCol="0">
            <a:spAutoFit/>
          </a:bodyPr>
          <a:lstStyle/>
          <a:p>
            <a:r>
              <a:rPr lang="nl-BE" sz="1400" b="1">
                <a:solidFill>
                  <a:srgbClr val="977600"/>
                </a:solidFill>
              </a:rPr>
              <a:t>zonne-energie</a:t>
            </a:r>
          </a:p>
        </p:txBody>
      </p:sp>
      <p:sp>
        <p:nvSpPr>
          <p:cNvPr id="11" name="Tekstvak 10">
            <a:extLst>
              <a:ext uri="{FF2B5EF4-FFF2-40B4-BE49-F238E27FC236}">
                <a16:creationId xmlns:a16="http://schemas.microsoft.com/office/drawing/2014/main" id="{F80246D3-8FAE-F1FF-3880-11268EE6B743}"/>
              </a:ext>
            </a:extLst>
          </p:cNvPr>
          <p:cNvSpPr txBox="1"/>
          <p:nvPr/>
        </p:nvSpPr>
        <p:spPr>
          <a:xfrm>
            <a:off x="7637368" y="1459030"/>
            <a:ext cx="1237222" cy="307777"/>
          </a:xfrm>
          <a:prstGeom prst="rect">
            <a:avLst/>
          </a:prstGeom>
          <a:noFill/>
        </p:spPr>
        <p:txBody>
          <a:bodyPr wrap="square" rtlCol="0">
            <a:spAutoFit/>
          </a:bodyPr>
          <a:lstStyle/>
          <a:p>
            <a:r>
              <a:rPr lang="nl-BE" sz="1400" b="1">
                <a:solidFill>
                  <a:srgbClr val="616161"/>
                </a:solidFill>
              </a:rPr>
              <a:t>windenergie</a:t>
            </a:r>
          </a:p>
        </p:txBody>
      </p:sp>
      <p:sp>
        <p:nvSpPr>
          <p:cNvPr id="13" name="Tekstvak 12">
            <a:extLst>
              <a:ext uri="{FF2B5EF4-FFF2-40B4-BE49-F238E27FC236}">
                <a16:creationId xmlns:a16="http://schemas.microsoft.com/office/drawing/2014/main" id="{06034DE1-F9A7-9D65-5A4D-93688058A3DD}"/>
              </a:ext>
            </a:extLst>
          </p:cNvPr>
          <p:cNvSpPr txBox="1"/>
          <p:nvPr/>
        </p:nvSpPr>
        <p:spPr>
          <a:xfrm>
            <a:off x="7640141" y="1639660"/>
            <a:ext cx="1788126" cy="307777"/>
          </a:xfrm>
          <a:prstGeom prst="rect">
            <a:avLst/>
          </a:prstGeom>
          <a:noFill/>
        </p:spPr>
        <p:txBody>
          <a:bodyPr wrap="square" rtlCol="0">
            <a:spAutoFit/>
          </a:bodyPr>
          <a:lstStyle/>
          <a:p>
            <a:r>
              <a:rPr lang="nl-BE" sz="1400" b="1">
                <a:solidFill>
                  <a:srgbClr val="AE7F5F"/>
                </a:solidFill>
              </a:rPr>
              <a:t>biobrandstof</a:t>
            </a:r>
          </a:p>
        </p:txBody>
      </p:sp>
      <p:cxnSp>
        <p:nvCxnSpPr>
          <p:cNvPr id="12" name="Rechte verbindingslijn 11">
            <a:extLst>
              <a:ext uri="{FF2B5EF4-FFF2-40B4-BE49-F238E27FC236}">
                <a16:creationId xmlns:a16="http://schemas.microsoft.com/office/drawing/2014/main" id="{737EFCDA-1784-C693-C75A-B514D6447B13}"/>
              </a:ext>
            </a:extLst>
          </p:cNvPr>
          <p:cNvCxnSpPr>
            <a:cxnSpLocks/>
          </p:cNvCxnSpPr>
          <p:nvPr/>
        </p:nvCxnSpPr>
        <p:spPr>
          <a:xfrm>
            <a:off x="800986" y="2367517"/>
            <a:ext cx="8021676" cy="0"/>
          </a:xfrm>
          <a:prstGeom prst="line">
            <a:avLst/>
          </a:prstGeom>
          <a:ln w="38100">
            <a:solidFill>
              <a:srgbClr val="C45B1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61A80CB2-7304-BC47-18E1-D32526C8FC8E}"/>
              </a:ext>
            </a:extLst>
          </p:cNvPr>
          <p:cNvCxnSpPr>
            <a:cxnSpLocks/>
          </p:cNvCxnSpPr>
          <p:nvPr/>
        </p:nvCxnSpPr>
        <p:spPr>
          <a:xfrm>
            <a:off x="738979" y="5617535"/>
            <a:ext cx="8021676" cy="0"/>
          </a:xfrm>
          <a:prstGeom prst="line">
            <a:avLst/>
          </a:prstGeom>
          <a:ln w="38100">
            <a:solidFill>
              <a:srgbClr val="3C3837"/>
            </a:solidFill>
          </a:ln>
        </p:spPr>
        <p:style>
          <a:lnRef idx="1">
            <a:schemeClr val="accent1"/>
          </a:lnRef>
          <a:fillRef idx="0">
            <a:schemeClr val="accent1"/>
          </a:fillRef>
          <a:effectRef idx="0">
            <a:schemeClr val="accent1"/>
          </a:effectRef>
          <a:fontRef idx="minor">
            <a:schemeClr val="tx1"/>
          </a:fontRef>
        </p:style>
      </p:cxnSp>
      <p:sp>
        <p:nvSpPr>
          <p:cNvPr id="16" name="Linkeraccolade 15">
            <a:extLst>
              <a:ext uri="{FF2B5EF4-FFF2-40B4-BE49-F238E27FC236}">
                <a16:creationId xmlns:a16="http://schemas.microsoft.com/office/drawing/2014/main" id="{8EEAB1EF-F7B0-75A2-CBC0-D5FBA9E52EE8}"/>
              </a:ext>
            </a:extLst>
          </p:cNvPr>
          <p:cNvSpPr/>
          <p:nvPr/>
        </p:nvSpPr>
        <p:spPr>
          <a:xfrm>
            <a:off x="5272958" y="2367518"/>
            <a:ext cx="659219" cy="3250017"/>
          </a:xfrm>
          <a:prstGeom prst="leftBrace">
            <a:avLst/>
          </a:prstGeom>
          <a:ln w="38100">
            <a:solidFill>
              <a:srgbClr val="843C0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7" name="Tekstvak 16">
            <a:extLst>
              <a:ext uri="{FF2B5EF4-FFF2-40B4-BE49-F238E27FC236}">
                <a16:creationId xmlns:a16="http://schemas.microsoft.com/office/drawing/2014/main" id="{02C581FC-DE19-CA2A-E952-A4AE3CD7D693}"/>
              </a:ext>
            </a:extLst>
          </p:cNvPr>
          <p:cNvSpPr txBox="1"/>
          <p:nvPr/>
        </p:nvSpPr>
        <p:spPr>
          <a:xfrm>
            <a:off x="2537637" y="3557357"/>
            <a:ext cx="3024959" cy="830997"/>
          </a:xfrm>
          <a:prstGeom prst="rect">
            <a:avLst/>
          </a:prstGeom>
          <a:noFill/>
        </p:spPr>
        <p:txBody>
          <a:bodyPr wrap="square" rtlCol="0">
            <a:spAutoFit/>
          </a:bodyPr>
          <a:lstStyle/>
          <a:p>
            <a:r>
              <a:rPr lang="nl-BE" sz="2400" b="1">
                <a:solidFill>
                  <a:srgbClr val="843C0C"/>
                </a:solidFill>
              </a:rPr>
              <a:t>fossiele brandstoffen </a:t>
            </a:r>
          </a:p>
          <a:p>
            <a:r>
              <a:rPr lang="nl-BE" sz="2400" b="1">
                <a:solidFill>
                  <a:srgbClr val="843C0C"/>
                </a:solidFill>
              </a:rPr>
              <a:t>85%</a:t>
            </a:r>
          </a:p>
        </p:txBody>
      </p:sp>
    </p:spTree>
    <p:extLst>
      <p:ext uri="{BB962C8B-B14F-4D97-AF65-F5344CB8AC3E}">
        <p14:creationId xmlns:p14="http://schemas.microsoft.com/office/powerpoint/2010/main" val="19440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BD77310-7AFA-F036-BBDA-1A996E1870A8}"/>
              </a:ext>
            </a:extLst>
          </p:cNvPr>
          <p:cNvPicPr>
            <a:picLocks noChangeAspect="1"/>
          </p:cNvPicPr>
          <p:nvPr/>
        </p:nvPicPr>
        <p:blipFill rotWithShape="1">
          <a:blip r:embed="rId3"/>
          <a:srcRect l="1361" t="8277" r="46930"/>
          <a:stretch/>
        </p:blipFill>
        <p:spPr>
          <a:xfrm>
            <a:off x="743159" y="225765"/>
            <a:ext cx="7505387" cy="6406470"/>
          </a:xfrm>
          <a:prstGeom prst="rect">
            <a:avLst/>
          </a:prstGeom>
        </p:spPr>
      </p:pic>
      <p:pic>
        <p:nvPicPr>
          <p:cNvPr id="12" name="Image 11">
            <a:extLst>
              <a:ext uri="{FF2B5EF4-FFF2-40B4-BE49-F238E27FC236}">
                <a16:creationId xmlns:a16="http://schemas.microsoft.com/office/drawing/2014/main" id="{54D17098-7C85-D14E-CC4C-E8C5545DF174}"/>
              </a:ext>
            </a:extLst>
          </p:cNvPr>
          <p:cNvPicPr>
            <a:picLocks noChangeAspect="1"/>
          </p:cNvPicPr>
          <p:nvPr/>
        </p:nvPicPr>
        <p:blipFill rotWithShape="1">
          <a:blip r:embed="rId4"/>
          <a:srcRect t="-1" r="83087" b="-3729"/>
          <a:stretch/>
        </p:blipFill>
        <p:spPr>
          <a:xfrm>
            <a:off x="8069358" y="1312432"/>
            <a:ext cx="774392" cy="678472"/>
          </a:xfrm>
          <a:prstGeom prst="rect">
            <a:avLst/>
          </a:prstGeom>
        </p:spPr>
      </p:pic>
      <p:pic>
        <p:nvPicPr>
          <p:cNvPr id="14" name="Image 13">
            <a:extLst>
              <a:ext uri="{FF2B5EF4-FFF2-40B4-BE49-F238E27FC236}">
                <a16:creationId xmlns:a16="http://schemas.microsoft.com/office/drawing/2014/main" id="{A9ABF332-9D58-5AA3-327A-108F516AC456}"/>
              </a:ext>
            </a:extLst>
          </p:cNvPr>
          <p:cNvPicPr>
            <a:picLocks noChangeAspect="1"/>
          </p:cNvPicPr>
          <p:nvPr/>
        </p:nvPicPr>
        <p:blipFill rotWithShape="1">
          <a:blip r:embed="rId4"/>
          <a:srcRect l="15125" r="68183"/>
          <a:stretch/>
        </p:blipFill>
        <p:spPr>
          <a:xfrm>
            <a:off x="7294968" y="5403506"/>
            <a:ext cx="764274" cy="654084"/>
          </a:xfrm>
          <a:prstGeom prst="rect">
            <a:avLst/>
          </a:prstGeom>
        </p:spPr>
      </p:pic>
      <p:pic>
        <p:nvPicPr>
          <p:cNvPr id="15" name="Image 14">
            <a:extLst>
              <a:ext uri="{FF2B5EF4-FFF2-40B4-BE49-F238E27FC236}">
                <a16:creationId xmlns:a16="http://schemas.microsoft.com/office/drawing/2014/main" id="{ED813520-0246-72EC-81E2-18D549626894}"/>
              </a:ext>
            </a:extLst>
          </p:cNvPr>
          <p:cNvPicPr>
            <a:picLocks noChangeAspect="1"/>
          </p:cNvPicPr>
          <p:nvPr/>
        </p:nvPicPr>
        <p:blipFill rotWithShape="1">
          <a:blip r:embed="rId4"/>
          <a:srcRect l="30692" r="54106" b="-2585"/>
          <a:stretch/>
        </p:blipFill>
        <p:spPr>
          <a:xfrm>
            <a:off x="206734" y="4267484"/>
            <a:ext cx="696036" cy="670989"/>
          </a:xfrm>
          <a:prstGeom prst="rect">
            <a:avLst/>
          </a:prstGeom>
        </p:spPr>
      </p:pic>
      <p:pic>
        <p:nvPicPr>
          <p:cNvPr id="16" name="Image 15">
            <a:extLst>
              <a:ext uri="{FF2B5EF4-FFF2-40B4-BE49-F238E27FC236}">
                <a16:creationId xmlns:a16="http://schemas.microsoft.com/office/drawing/2014/main" id="{0BA1BC8C-1855-0492-6FEC-E74526F0216D}"/>
              </a:ext>
            </a:extLst>
          </p:cNvPr>
          <p:cNvPicPr>
            <a:picLocks noChangeAspect="1"/>
          </p:cNvPicPr>
          <p:nvPr/>
        </p:nvPicPr>
        <p:blipFill rotWithShape="1">
          <a:blip r:embed="rId4"/>
          <a:srcRect l="44354" r="40444"/>
          <a:stretch/>
        </p:blipFill>
        <p:spPr>
          <a:xfrm>
            <a:off x="669180" y="1478178"/>
            <a:ext cx="696036" cy="654084"/>
          </a:xfrm>
          <a:prstGeom prst="rect">
            <a:avLst/>
          </a:prstGeom>
        </p:spPr>
      </p:pic>
      <p:pic>
        <p:nvPicPr>
          <p:cNvPr id="17" name="Image 16">
            <a:extLst>
              <a:ext uri="{FF2B5EF4-FFF2-40B4-BE49-F238E27FC236}">
                <a16:creationId xmlns:a16="http://schemas.microsoft.com/office/drawing/2014/main" id="{380642C5-A59B-316C-C0F6-2D06639EFB2D}"/>
              </a:ext>
            </a:extLst>
          </p:cNvPr>
          <p:cNvPicPr>
            <a:picLocks noChangeAspect="1"/>
          </p:cNvPicPr>
          <p:nvPr/>
        </p:nvPicPr>
        <p:blipFill rotWithShape="1">
          <a:blip r:embed="rId4"/>
          <a:srcRect l="70711" t="3727" r="14683" b="-3729"/>
          <a:stretch/>
        </p:blipFill>
        <p:spPr>
          <a:xfrm>
            <a:off x="819306" y="781293"/>
            <a:ext cx="668740" cy="654084"/>
          </a:xfrm>
          <a:prstGeom prst="rect">
            <a:avLst/>
          </a:prstGeom>
        </p:spPr>
      </p:pic>
      <p:pic>
        <p:nvPicPr>
          <p:cNvPr id="18" name="Image 17">
            <a:extLst>
              <a:ext uri="{FF2B5EF4-FFF2-40B4-BE49-F238E27FC236}">
                <a16:creationId xmlns:a16="http://schemas.microsoft.com/office/drawing/2014/main" id="{F0AB87F5-41FD-76A5-0391-D6E7F0A1B4C8}"/>
              </a:ext>
            </a:extLst>
          </p:cNvPr>
          <p:cNvPicPr>
            <a:picLocks noChangeAspect="1"/>
          </p:cNvPicPr>
          <p:nvPr/>
        </p:nvPicPr>
        <p:blipFill rotWithShape="1">
          <a:blip r:embed="rId4"/>
          <a:srcRect l="85619"/>
          <a:stretch/>
        </p:blipFill>
        <p:spPr>
          <a:xfrm>
            <a:off x="4572000" y="225765"/>
            <a:ext cx="658423" cy="654084"/>
          </a:xfrm>
          <a:prstGeom prst="rect">
            <a:avLst/>
          </a:prstGeom>
        </p:spPr>
      </p:pic>
      <p:sp>
        <p:nvSpPr>
          <p:cNvPr id="19" name="Rectangle 18">
            <a:extLst>
              <a:ext uri="{FF2B5EF4-FFF2-40B4-BE49-F238E27FC236}">
                <a16:creationId xmlns:a16="http://schemas.microsoft.com/office/drawing/2014/main" id="{1B399EC3-0215-E28A-1537-25C07481C5B1}"/>
              </a:ext>
            </a:extLst>
          </p:cNvPr>
          <p:cNvSpPr/>
          <p:nvPr/>
        </p:nvSpPr>
        <p:spPr>
          <a:xfrm>
            <a:off x="7658840" y="2022130"/>
            <a:ext cx="797714" cy="256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a:extLst>
              <a:ext uri="{FF2B5EF4-FFF2-40B4-BE49-F238E27FC236}">
                <a16:creationId xmlns:a16="http://schemas.microsoft.com/office/drawing/2014/main" id="{AECC81E2-25A2-69B5-B88E-95C620806A12}"/>
              </a:ext>
            </a:extLst>
          </p:cNvPr>
          <p:cNvSpPr/>
          <p:nvPr/>
        </p:nvSpPr>
        <p:spPr>
          <a:xfrm>
            <a:off x="7786508" y="4611001"/>
            <a:ext cx="797714" cy="256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38131281"/>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2_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3_Base">
  <a:themeElements>
    <a:clrScheme name="Base">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5.xml><?xml version="1.0" encoding="utf-8"?>
<a:theme xmlns:a="http://schemas.openxmlformats.org/drawingml/2006/main" name="4_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6.xml><?xml version="1.0" encoding="utf-8"?>
<a:theme xmlns:a="http://schemas.openxmlformats.org/drawingml/2006/main" name="6_Base">
  <a:themeElements>
    <a:clrScheme name="Base">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7.xml><?xml version="1.0" encoding="utf-8"?>
<a:theme xmlns:a="http://schemas.openxmlformats.org/drawingml/2006/main" name="5_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8.xml><?xml version="1.0" encoding="utf-8"?>
<a:theme xmlns:a="http://schemas.openxmlformats.org/drawingml/2006/main" name="8_Base">
  <a:themeElements>
    <a:clrScheme name="Base">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8f9afa-f230-44a3-9cde-3eaa8193b008">
      <Terms xmlns="http://schemas.microsoft.com/office/infopath/2007/PartnerControls"/>
    </lcf76f155ced4ddcb4097134ff3c332f>
    <TaxCatchAll xmlns="ab79bae5-3954-4fc6-b5c7-a632e027fd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646F5D616E9043B26D0CC5DE6AD2DC" ma:contentTypeVersion="" ma:contentTypeDescription="Create a new document." ma:contentTypeScope="" ma:versionID="885ba0a368f83073e48fd49ee8ce4953">
  <xsd:schema xmlns:xsd="http://www.w3.org/2001/XMLSchema" xmlns:xs="http://www.w3.org/2001/XMLSchema" xmlns:p="http://schemas.microsoft.com/office/2006/metadata/properties" xmlns:ns2="188f9afa-f230-44a3-9cde-3eaa8193b008" xmlns:ns3="ab79bae5-3954-4fc6-b5c7-a632e027fd35" targetNamespace="http://schemas.microsoft.com/office/2006/metadata/properties" ma:root="true" ma:fieldsID="02aa1b7637b0b807c80903be440c5715" ns2:_="" ns3:_="">
    <xsd:import namespace="188f9afa-f230-44a3-9cde-3eaa8193b008"/>
    <xsd:import namespace="ab79bae5-3954-4fc6-b5c7-a632e027fd3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f9afa-f230-44a3-9cde-3eaa8193b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5a3c89c-c0ec-4e0b-b889-34b805f384d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9bae5-3954-4fc6-b5c7-a632e027fd3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2c16af4-8c6c-4830-a835-9433c63c49e6}" ma:internalName="TaxCatchAll" ma:showField="CatchAllData" ma:web="ab79bae5-3954-4fc6-b5c7-a632e027fd3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FCA70B-D356-4209-AE2E-C96E08223AA3}">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188f9afa-f230-44a3-9cde-3eaa8193b008"/>
    <ds:schemaRef ds:uri="http://schemas.microsoft.com/office/2006/metadata/properties"/>
    <ds:schemaRef ds:uri="http://www.w3.org/XML/1998/namespace"/>
    <ds:schemaRef ds:uri="ab79bae5-3954-4fc6-b5c7-a632e027fd35"/>
  </ds:schemaRefs>
</ds:datastoreItem>
</file>

<file path=customXml/itemProps2.xml><?xml version="1.0" encoding="utf-8"?>
<ds:datastoreItem xmlns:ds="http://schemas.openxmlformats.org/officeDocument/2006/customXml" ds:itemID="{6E429500-7479-4D41-BB07-E9A57E274DCA}">
  <ds:schemaRefs>
    <ds:schemaRef ds:uri="188f9afa-f230-44a3-9cde-3eaa8193b008"/>
    <ds:schemaRef ds:uri="ab79bae5-3954-4fc6-b5c7-a632e027fd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3F45F5-9209-41F6-9E2D-9D305B21E0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Base</Template>
  <TotalTime>1153</TotalTime>
  <Words>2838</Words>
  <Application>Microsoft Office PowerPoint</Application>
  <PresentationFormat>On-screen Show (4:3)</PresentationFormat>
  <Paragraphs>347</Paragraphs>
  <Slides>44</Slides>
  <Notes>41</Notes>
  <HiddenSlides>4</HiddenSlides>
  <MMClips>1</MMClips>
  <ScaleCrop>false</ScaleCrop>
  <HeadingPairs>
    <vt:vector size="4" baseType="variant">
      <vt:variant>
        <vt:lpstr>Theme</vt:lpstr>
      </vt:variant>
      <vt:variant>
        <vt:i4>8</vt:i4>
      </vt:variant>
      <vt:variant>
        <vt:lpstr>Slide Titles</vt:lpstr>
      </vt:variant>
      <vt:variant>
        <vt:i4>44</vt:i4>
      </vt:variant>
    </vt:vector>
  </HeadingPairs>
  <TitlesOfParts>
    <vt:vector size="52" baseType="lpstr">
      <vt:lpstr>Base</vt:lpstr>
      <vt:lpstr>1_Base</vt:lpstr>
      <vt:lpstr>2_Base</vt:lpstr>
      <vt:lpstr>3_Base</vt:lpstr>
      <vt:lpstr>4_Base</vt:lpstr>
      <vt:lpstr>6_Base</vt:lpstr>
      <vt:lpstr>5_Base</vt:lpstr>
      <vt:lpstr>8_Base</vt:lpstr>
      <vt:lpstr>PowerPoint Presentation</vt:lpstr>
      <vt:lpstr>PowerPoint Presentation</vt:lpstr>
      <vt:lpstr>PowerPoint Presentation</vt:lpstr>
      <vt:lpstr>1. Wat is energie? </vt:lpstr>
      <vt:lpstr>2. Je hebt een fiets met dynamo. Je missie is om een boterham te roosteren (3 minuten, 700 Watt). Kan jij dit?</vt:lpstr>
      <vt:lpstr>PowerPoint Presentation</vt:lpstr>
      <vt:lpstr>3. Wat zijn de meest gebruikte energiebronnen in de wereld?         </vt:lpstr>
      <vt:lpstr>PowerPoint Presentation</vt:lpstr>
      <vt:lpstr>PowerPoint Presentation</vt:lpstr>
      <vt:lpstr>4. Welk rijtje omvat enkel hernieuwbare energiebronnen?         </vt:lpstr>
      <vt:lpstr>Energiebronnen  niet-hernieuwbaar              hernieuwbaar</vt:lpstr>
      <vt:lpstr>5. Tijdens welk seizoen produceren zonnepanelen het meeste elektriciteit?              </vt:lpstr>
      <vt:lpstr>6. Hoe werkt een thermische elektriciteitscentrale?  Zet in de juiste volgorde.</vt:lpstr>
      <vt:lpstr>Thermische elektriciteitscentrale</vt:lpstr>
      <vt:lpstr>7. Hoeveel % van de in België geproduceerde elektriciteit is hernieuwbaar?      </vt:lpstr>
      <vt:lpstr>Elektriciteitsproductie in België   </vt:lpstr>
      <vt:lpstr>8. Wat verbruikt het meest in een huis?                 </vt:lpstr>
      <vt:lpstr>Verbruik huishoudens in België, 2020</vt:lpstr>
      <vt:lpstr> 9. Het liedje Gangnam Style heeft ongeveer  5 miljard views op YouTube. Hoeveel elektriciteitscentrales zijn er nodig om de servers van stroom te voorzien?       </vt:lpstr>
      <vt:lpstr>10. Wat is het energielabel?  Wat duidt het aan?      </vt:lpstr>
      <vt:lpstr>PowerPoint Presentation</vt:lpstr>
      <vt:lpstr>11. Een televisie die in stand-by staat gedurende 22 uur verbruikt evenveel energie als: </vt:lpstr>
      <vt:lpstr>PowerPoint Presentation</vt:lpstr>
      <vt:lpstr>12. Opdracht: mobiliteitspiramide</vt:lpstr>
      <vt:lpstr>12. Opdracht: mobiliteitspiramide  oplossing   </vt:lpstr>
      <vt:lpstr>13. Wat denken jullie over het energieverbruik bij jullie op school?</vt:lpstr>
      <vt:lpstr>14. Wat is het broeikaseffect en hoe beïnvloedt het de planeet?</vt:lpstr>
      <vt:lpstr>PowerPoint Presentation</vt:lpstr>
      <vt:lpstr>15. Opdracht: energieverbruik door de eeuwen heen        </vt:lpstr>
      <vt:lpstr>15. Opdracht: energieverbruik door de eeuwen heen (oplossing)        </vt:lpstr>
      <vt:lpstr>16. Hoeveel aardbollen zouden we nodig hebben als iedereen zou leven zoals in België?        </vt:lpstr>
      <vt:lpstr>PowerPoint Presentation</vt:lpstr>
      <vt:lpstr>PowerPoint Presentation</vt:lpstr>
      <vt:lpstr>17.  druk je emotie uit in deze fase van de quiz</vt:lpstr>
      <vt:lpstr>18. Opdracht: oplossingen          BONUSpunt voor een eigen idee</vt:lpstr>
      <vt:lpstr>19. Het gebruik van openbaar vervoer is een concrete actie voor het milieu. Voor hetzelfde traject, hoeveel lager is de CO2-uitstoot dan bij een auto?  </vt:lpstr>
      <vt:lpstr>PowerPoint Presentation</vt:lpstr>
      <vt:lpstr>20. Welke piraminder rangschikt acties van minst naar meest vervuilend?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Energy Schools</dc:title>
  <dc:creator>Sophie Jadin | GoodPlanet Belgium</dc:creator>
  <cp:lastModifiedBy>Marieke Tijskens | GoodPlanet Belgium</cp:lastModifiedBy>
  <cp:revision>67</cp:revision>
  <cp:lastPrinted>2024-07-09T11:17:37Z</cp:lastPrinted>
  <dcterms:created xsi:type="dcterms:W3CDTF">2023-07-13T12:09:19Z</dcterms:created>
  <dcterms:modified xsi:type="dcterms:W3CDTF">2024-10-16T08:27:03Z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0x0101005D646F5D616E9043B26D0CC5DE6AD2DC</vt:lpwstr>
  </property>
  <property fmtid="{D5CDD505-2E9C-101B-9397-08002B2CF9AE}" pid="3" name="MediaServiceImageTags">
    <vt:lpwstr/>
  </property>
</Properties>
</file>