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342" r:id="rId5"/>
    <p:sldId id="305" r:id="rId6"/>
    <p:sldId id="324" r:id="rId7"/>
    <p:sldId id="297" r:id="rId8"/>
    <p:sldId id="314" r:id="rId9"/>
    <p:sldId id="275" r:id="rId10"/>
    <p:sldId id="316" r:id="rId11"/>
    <p:sldId id="330" r:id="rId12"/>
    <p:sldId id="313" r:id="rId13"/>
    <p:sldId id="317" r:id="rId14"/>
    <p:sldId id="339" r:id="rId15"/>
    <p:sldId id="279" r:id="rId16"/>
    <p:sldId id="311" r:id="rId17"/>
    <p:sldId id="319" r:id="rId18"/>
    <p:sldId id="320" r:id="rId19"/>
    <p:sldId id="321" r:id="rId20"/>
    <p:sldId id="327" r:id="rId21"/>
    <p:sldId id="322" r:id="rId22"/>
    <p:sldId id="329" r:id="rId23"/>
    <p:sldId id="328" r:id="rId24"/>
    <p:sldId id="281" r:id="rId25"/>
    <p:sldId id="333" r:id="rId26"/>
    <p:sldId id="336" r:id="rId27"/>
    <p:sldId id="337" r:id="rId28"/>
    <p:sldId id="274" r:id="rId29"/>
    <p:sldId id="296" r:id="rId30"/>
    <p:sldId id="331" r:id="rId31"/>
    <p:sldId id="277" r:id="rId32"/>
    <p:sldId id="298" r:id="rId33"/>
    <p:sldId id="335" r:id="rId34"/>
    <p:sldId id="334" r:id="rId35"/>
    <p:sldId id="341" r:id="rId36"/>
    <p:sldId id="338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C7F148-C4E7-8F73-F381-7CCD754C229C}" name="Marieke Tijskens | GoodPlanet Belgium" initials="MT" userId="S::m.tijskens@goodplanet.be::24f1f648-765a-43e9-9ee6-6eebb13e75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F30"/>
    <a:srgbClr val="FFFFFE"/>
    <a:srgbClr val="FFFEFF"/>
    <a:srgbClr val="FEFFFF"/>
    <a:srgbClr val="FFFFFF"/>
    <a:srgbClr val="AFCA15"/>
    <a:srgbClr val="E52B51"/>
    <a:srgbClr val="E8880A"/>
    <a:srgbClr val="28AF8A"/>
    <a:srgbClr val="189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5C4C7E-25CA-64DB-7FE5-E77032EA414C}" v="214" dt="2024-10-22T10:31:52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864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n Soreil | GoodPlanet Belgium" userId="S::a.soreil@goodplanet.be::96e9b4c4-ce21-45af-be7b-2a7f1d81aa1e" providerId="AD" clId="Web-{FE5C4C7E-25CA-64DB-7FE5-E77032EA414C}"/>
    <pc:docChg chg="addSld delSld modSld sldOrd">
      <pc:chgData name="Antonin Soreil | GoodPlanet Belgium" userId="S::a.soreil@goodplanet.be::96e9b4c4-ce21-45af-be7b-2a7f1d81aa1e" providerId="AD" clId="Web-{FE5C4C7E-25CA-64DB-7FE5-E77032EA414C}" dt="2024-10-22T10:31:50.219" v="105" actId="20577"/>
      <pc:docMkLst>
        <pc:docMk/>
      </pc:docMkLst>
      <pc:sldChg chg="del">
        <pc:chgData name="Antonin Soreil | GoodPlanet Belgium" userId="S::a.soreil@goodplanet.be::96e9b4c4-ce21-45af-be7b-2a7f1d81aa1e" providerId="AD" clId="Web-{FE5C4C7E-25CA-64DB-7FE5-E77032EA414C}" dt="2024-10-22T10:29:10.510" v="0"/>
        <pc:sldMkLst>
          <pc:docMk/>
          <pc:sldMk cId="2451309160" sldId="276"/>
        </pc:sldMkLst>
      </pc:sldChg>
      <pc:sldChg chg="del">
        <pc:chgData name="Antonin Soreil | GoodPlanet Belgium" userId="S::a.soreil@goodplanet.be::96e9b4c4-ce21-45af-be7b-2a7f1d81aa1e" providerId="AD" clId="Web-{FE5C4C7E-25CA-64DB-7FE5-E77032EA414C}" dt="2024-10-22T10:29:22.307" v="3"/>
        <pc:sldMkLst>
          <pc:docMk/>
          <pc:sldMk cId="2465118339" sldId="289"/>
        </pc:sldMkLst>
      </pc:sldChg>
      <pc:sldChg chg="modSp add ord">
        <pc:chgData name="Antonin Soreil | GoodPlanet Belgium" userId="S::a.soreil@goodplanet.be::96e9b4c4-ce21-45af-be7b-2a7f1d81aa1e" providerId="AD" clId="Web-{FE5C4C7E-25CA-64DB-7FE5-E77032EA414C}" dt="2024-10-22T10:31:26.624" v="101" actId="20577"/>
        <pc:sldMkLst>
          <pc:docMk/>
          <pc:sldMk cId="737365033" sldId="305"/>
        </pc:sldMkLst>
        <pc:spChg chg="mod">
          <ac:chgData name="Antonin Soreil | GoodPlanet Belgium" userId="S::a.soreil@goodplanet.be::96e9b4c4-ce21-45af-be7b-2a7f1d81aa1e" providerId="AD" clId="Web-{FE5C4C7E-25CA-64DB-7FE5-E77032EA414C}" dt="2024-10-22T10:30:51.170" v="76" actId="14100"/>
          <ac:spMkLst>
            <pc:docMk/>
            <pc:sldMk cId="737365033" sldId="305"/>
            <ac:spMk id="2" creationId="{445E7AF3-0B8C-638D-8163-D623B4ED8277}"/>
          </ac:spMkLst>
        </pc:spChg>
        <pc:spChg chg="mod">
          <ac:chgData name="Antonin Soreil | GoodPlanet Belgium" userId="S::a.soreil@goodplanet.be::96e9b4c4-ce21-45af-be7b-2a7f1d81aa1e" providerId="AD" clId="Web-{FE5C4C7E-25CA-64DB-7FE5-E77032EA414C}" dt="2024-10-22T10:31:26.624" v="101" actId="20577"/>
          <ac:spMkLst>
            <pc:docMk/>
            <pc:sldMk cId="737365033" sldId="305"/>
            <ac:spMk id="5" creationId="{10CA69C1-D77A-0FF1-CCCE-29FFEA64F16C}"/>
          </ac:spMkLst>
        </pc:spChg>
      </pc:sldChg>
      <pc:sldChg chg="modSp add del">
        <pc:chgData name="Antonin Soreil | GoodPlanet Belgium" userId="S::a.soreil@goodplanet.be::96e9b4c4-ce21-45af-be7b-2a7f1d81aa1e" providerId="AD" clId="Web-{FE5C4C7E-25CA-64DB-7FE5-E77032EA414C}" dt="2024-10-22T10:31:50.219" v="105" actId="20577"/>
        <pc:sldMkLst>
          <pc:docMk/>
          <pc:sldMk cId="4010052216" sldId="324"/>
        </pc:sldMkLst>
        <pc:spChg chg="mod">
          <ac:chgData name="Antonin Soreil | GoodPlanet Belgium" userId="S::a.soreil@goodplanet.be::96e9b4c4-ce21-45af-be7b-2a7f1d81aa1e" providerId="AD" clId="Web-{FE5C4C7E-25CA-64DB-7FE5-E77032EA414C}" dt="2024-10-22T10:31:50.219" v="105" actId="20577"/>
          <ac:spMkLst>
            <pc:docMk/>
            <pc:sldMk cId="4010052216" sldId="324"/>
            <ac:spMk id="5" creationId="{60ABA338-C4D0-5E8E-6833-C811587AF794}"/>
          </ac:spMkLst>
        </pc:spChg>
      </pc:sldChg>
      <pc:sldChg chg="add">
        <pc:chgData name="Antonin Soreil | GoodPlanet Belgium" userId="S::a.soreil@goodplanet.be::96e9b4c4-ce21-45af-be7b-2a7f1d81aa1e" providerId="AD" clId="Web-{FE5C4C7E-25CA-64DB-7FE5-E77032EA414C}" dt="2024-10-22T10:29:32.417" v="4"/>
        <pc:sldMkLst>
          <pc:docMk/>
          <pc:sldMk cId="1874814674" sldId="34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01%20PRO\02_PROJETS\02%20IDEALISTS\13_AUD%20013%20GoodPlanet%20Sholen\02%20Process\Charleroi\CharleroiEnergieConsumptieAnalyse_20240311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01%20PRO\02_PROJETS\02%20IDEALISTS\13_AUD%20013%20GoodPlanet%20Sholen\02%20Process\Charleroi\CharleroiEnergieConsumptieAnalyse_20240311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01%20PRO\02_PROJETS\02%20IDEALISTS\13_AUD%20013%20GoodPlanet%20Sholen\01%20Data%20IN\Charleroi\consos\541449011000013788_Institut%20Saint%20Joseph_compteur%20&#233;lec%2032001924_cons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'R.Fuel'!$O$15</c:f>
              <c:strCache>
                <c:ptCount val="1"/>
                <c:pt idx="0">
                  <c:v>Consommations réelles de combustible (kWh)</c:v>
                </c:pt>
              </c:strCache>
            </c:strRef>
          </c:tx>
          <c:invertIfNegative val="0"/>
          <c:cat>
            <c:numRef>
              <c:f>'R.Fuel'!$P$14:$R$14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'R.Fuel'!$P$15:$R$15</c:f>
              <c:numCache>
                <c:formatCode>#,###</c:formatCode>
                <c:ptCount val="3"/>
                <c:pt idx="0">
                  <c:v>750267</c:v>
                </c:pt>
                <c:pt idx="1">
                  <c:v>605785</c:v>
                </c:pt>
                <c:pt idx="2">
                  <c:v>657942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1-4428-8D9E-3FCBB3763F22}"/>
            </c:ext>
          </c:extLst>
        </c:ser>
        <c:ser>
          <c:idx val="1"/>
          <c:order val="1"/>
          <c:tx>
            <c:strRef>
              <c:f>'R.Fuel'!$O$16</c:f>
              <c:strCache>
                <c:ptCount val="1"/>
                <c:pt idx="0">
                  <c:v>Consommations corrigées de combustible (kWh)</c:v>
                </c:pt>
              </c:strCache>
            </c:strRef>
          </c:tx>
          <c:invertIfNegative val="0"/>
          <c:cat>
            <c:numRef>
              <c:f>'R.Fuel'!$P$14:$R$14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'R.Fuel'!$P$16:$R$16</c:f>
              <c:numCache>
                <c:formatCode>#,###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1-4428-8D9E-3FCBB3763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585344"/>
        <c:axId val="44587264"/>
      </c:barChart>
      <c:catAx>
        <c:axId val="44585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nl-BE"/>
                  <a:t>Année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587264"/>
        <c:crosses val="autoZero"/>
        <c:auto val="1"/>
        <c:lblAlgn val="ctr"/>
        <c:lblOffset val="100"/>
        <c:noMultiLvlLbl val="0"/>
      </c:catAx>
      <c:valAx>
        <c:axId val="44587264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l-BE"/>
                  <a:t>kWh</a:t>
                </a:r>
              </a:p>
            </c:rich>
          </c:tx>
          <c:overlay val="0"/>
        </c:title>
        <c:numFmt formatCode="#.###" sourceLinked="0"/>
        <c:majorTickMark val="out"/>
        <c:minorTickMark val="none"/>
        <c:tickLblPos val="nextTo"/>
        <c:crossAx val="44585344"/>
        <c:crosses val="autoZero"/>
        <c:crossBetween val="between"/>
      </c:valAx>
    </c:plotArea>
    <c:legend>
      <c:legendPos val="b"/>
      <c:legendEntry>
        <c:idx val="1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'R.ElecTotal'!$O$15</c:f>
              <c:strCache>
                <c:ptCount val="1"/>
                <c:pt idx="0">
                  <c:v> - Consommation electricité totale (kWh)</c:v>
                </c:pt>
              </c:strCache>
            </c:strRef>
          </c:tx>
          <c:invertIfNegative val="0"/>
          <c:cat>
            <c:numRef>
              <c:f>'R.ElecTotal'!$P$14:$R$14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'R.ElecTotal'!$P$15:$R$15</c:f>
              <c:numCache>
                <c:formatCode>#,###</c:formatCode>
                <c:ptCount val="3"/>
                <c:pt idx="0">
                  <c:v>167461.75</c:v>
                </c:pt>
                <c:pt idx="1">
                  <c:v>170667.875</c:v>
                </c:pt>
                <c:pt idx="2">
                  <c:v>179157.625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89-4799-9360-6D8BC1AE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585344"/>
        <c:axId val="44587264"/>
      </c:barChart>
      <c:catAx>
        <c:axId val="44585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nl-BE"/>
                  <a:t>Année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587264"/>
        <c:crosses val="autoZero"/>
        <c:auto val="1"/>
        <c:lblAlgn val="ctr"/>
        <c:lblOffset val="100"/>
        <c:noMultiLvlLbl val="0"/>
      </c:catAx>
      <c:valAx>
        <c:axId val="44587264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l-BE"/>
                  <a:t>kWh</a:t>
                </a:r>
              </a:p>
            </c:rich>
          </c:tx>
          <c:overlay val="0"/>
        </c:title>
        <c:numFmt formatCode="#,###" sourceLinked="0"/>
        <c:majorTickMark val="out"/>
        <c:minorTickMark val="none"/>
        <c:tickLblPos val="nextTo"/>
        <c:crossAx val="4458534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Mensuelle 2023 - HP et HC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03670912103728"/>
          <c:y val="0.13548858447488585"/>
          <c:w val="0.87243384899468213"/>
          <c:h val="0.66287390788480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'R2_RPT_25_Consomations_Par_Head'!$H$8</c:f>
              <c:strCache>
                <c:ptCount val="1"/>
                <c:pt idx="0">
                  <c:v>CONSO HP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'R2_RPT_25_Consomations_Par_Head'!$H$32:$H$43</c:f>
              <c:numCache>
                <c:formatCode>[$-1080C]#,##0.00;\(#,##0.00\)</c:formatCode>
                <c:ptCount val="12"/>
                <c:pt idx="0">
                  <c:v>12583.5</c:v>
                </c:pt>
                <c:pt idx="1">
                  <c:v>10142.75</c:v>
                </c:pt>
                <c:pt idx="2">
                  <c:v>13249.875</c:v>
                </c:pt>
                <c:pt idx="3">
                  <c:v>11089.75</c:v>
                </c:pt>
                <c:pt idx="4">
                  <c:v>9153.625</c:v>
                </c:pt>
                <c:pt idx="5">
                  <c:v>11362</c:v>
                </c:pt>
                <c:pt idx="6">
                  <c:v>5584.625</c:v>
                </c:pt>
                <c:pt idx="7">
                  <c:v>6599</c:v>
                </c:pt>
                <c:pt idx="8">
                  <c:v>11137.25</c:v>
                </c:pt>
                <c:pt idx="9">
                  <c:v>10362.125</c:v>
                </c:pt>
                <c:pt idx="10">
                  <c:v>11696.125</c:v>
                </c:pt>
                <c:pt idx="11">
                  <c:v>10158.5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C-4D77-9BED-686918BAC11B}"/>
            </c:ext>
          </c:extLst>
        </c:ser>
        <c:ser>
          <c:idx val="1"/>
          <c:order val="1"/>
          <c:tx>
            <c:strRef>
              <c:f>'R2_RPT_25_Consomations_Par_Head'!$I$8</c:f>
              <c:strCache>
                <c:ptCount val="1"/>
                <c:pt idx="0">
                  <c:v>CONSO HC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'R2_RPT_25_Consomations_Par_Head'!$I$32:$I$43</c:f>
              <c:numCache>
                <c:formatCode>[$-1080C]#,##0.00;\(#,##0.00\)</c:formatCode>
                <c:ptCount val="12"/>
                <c:pt idx="0">
                  <c:v>5433.5</c:v>
                </c:pt>
                <c:pt idx="1">
                  <c:v>4618.375</c:v>
                </c:pt>
                <c:pt idx="2">
                  <c:v>4824.25</c:v>
                </c:pt>
                <c:pt idx="3">
                  <c:v>5146.875</c:v>
                </c:pt>
                <c:pt idx="4">
                  <c:v>5032.25</c:v>
                </c:pt>
                <c:pt idx="5">
                  <c:v>4614.875</c:v>
                </c:pt>
                <c:pt idx="6">
                  <c:v>4415.625</c:v>
                </c:pt>
                <c:pt idx="7">
                  <c:v>4269.375</c:v>
                </c:pt>
                <c:pt idx="8">
                  <c:v>4447.75</c:v>
                </c:pt>
                <c:pt idx="9">
                  <c:v>4605.125</c:v>
                </c:pt>
                <c:pt idx="10">
                  <c:v>4847</c:v>
                </c:pt>
                <c:pt idx="11">
                  <c:v>5406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C-4D77-9BED-686918BAC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5223280"/>
        <c:axId val="1324047024"/>
      </c:barChart>
      <c:catAx>
        <c:axId val="12752232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047024"/>
        <c:crosses val="autoZero"/>
        <c:auto val="1"/>
        <c:lblAlgn val="ctr"/>
        <c:lblOffset val="100"/>
        <c:noMultiLvlLbl val="0"/>
      </c:catAx>
      <c:valAx>
        <c:axId val="132404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1080C]#,##0.00;\(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22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091315198503412"/>
          <c:y val="0.8651731011665843"/>
          <c:w val="0.24978848348286933"/>
          <c:h val="0.11718828817030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92E0E-BE89-41A3-B25C-E46941A6DFCE}" type="datetimeFigureOut">
              <a:rPr lang="nl-BE" smtClean="0"/>
              <a:t>22/10/2024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8F59E-7B8D-4735-9CD3-3995AD795B1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333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19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24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18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87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84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52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6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72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80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09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6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8ECC-3EE7-AB4C-865E-77444A58A322}" type="datetimeFigureOut">
              <a:rPr lang="fr-FR" smtClean="0"/>
              <a:t>22/10/2024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1D39C-397C-DF4E-8169-98D68A19AB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32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475A6D7-C3C1-8086-617E-52872B13C06F}"/>
              </a:ext>
            </a:extLst>
          </p:cNvPr>
          <p:cNvSpPr/>
          <p:nvPr/>
        </p:nvSpPr>
        <p:spPr>
          <a:xfrm>
            <a:off x="202019" y="202019"/>
            <a:ext cx="8750596" cy="6464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Tijdelijke aanduiding voor inhoud 9" descr="Afbeelding met tekst, tekenfilm, Graphics, illustratie&#10;&#10;Automatisch gegenereerde beschrijving">
            <a:extLst>
              <a:ext uri="{FF2B5EF4-FFF2-40B4-BE49-F238E27FC236}">
                <a16:creationId xmlns:a16="http://schemas.microsoft.com/office/drawing/2014/main" id="{290B577B-ECDA-C45E-B815-429672FAA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/>
          <a:stretch/>
        </p:blipFill>
        <p:spPr>
          <a:xfrm>
            <a:off x="1516283" y="402255"/>
            <a:ext cx="6111433" cy="6053490"/>
          </a:xfrm>
          <a:prstGeom prst="rect">
            <a:avLst/>
          </a:prstGeom>
          <a:ln>
            <a:noFill/>
          </a:ln>
        </p:spPr>
      </p:pic>
      <p:pic>
        <p:nvPicPr>
          <p:cNvPr id="5" name="Picture 1" descr="A blue heart with text on a black background&#10;&#10;Description automatically generated">
            <a:extLst>
              <a:ext uri="{FF2B5EF4-FFF2-40B4-BE49-F238E27FC236}">
                <a16:creationId xmlns:a16="http://schemas.microsoft.com/office/drawing/2014/main" id="{555601F4-DFFD-782A-20B4-4E35B241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215" y="5384741"/>
            <a:ext cx="2152136" cy="13092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81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244F3-6F12-24F9-3888-6A5BD9C87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70CB0C-4C2F-1777-5633-DFFEE078A9B4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52B5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3DA52A9-2DBD-42A5-67CE-8502F6C0AB6A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52B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A4CBD057-E787-8D14-67BF-A7942156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FF1F47B-4CA3-4F1F-C4BA-9EDFA15A0865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52B51"/>
                </a:solidFill>
              </a:rPr>
              <a:t>Description</a:t>
            </a:r>
            <a:r>
              <a:rPr lang="nl-BE" sz="4800" dirty="0">
                <a:solidFill>
                  <a:srgbClr val="E52B51"/>
                </a:solidFill>
              </a:rPr>
              <a:t> de </a:t>
            </a:r>
            <a:r>
              <a:rPr lang="nl-BE" sz="4800" dirty="0" err="1">
                <a:solidFill>
                  <a:srgbClr val="E52B51"/>
                </a:solidFill>
              </a:rPr>
              <a:t>l’enveloppe</a:t>
            </a:r>
            <a:endParaRPr lang="nl-BE" sz="4800" dirty="0">
              <a:solidFill>
                <a:srgbClr val="E52B5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A299E30-2C99-AFF4-F043-7405305D24C7}"/>
              </a:ext>
            </a:extLst>
          </p:cNvPr>
          <p:cNvSpPr txBox="1"/>
          <p:nvPr/>
        </p:nvSpPr>
        <p:spPr>
          <a:xfrm>
            <a:off x="365050" y="1378121"/>
            <a:ext cx="8437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dirty="0"/>
              <a:t>Sols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Non </a:t>
            </a:r>
            <a:r>
              <a:rPr lang="nl-BE" sz="2800" dirty="0" err="1"/>
              <a:t>isolé</a:t>
            </a:r>
            <a:r>
              <a:rPr lang="nl-BE" sz="2800" dirty="0"/>
              <a:t> ; U = 3 W/m</a:t>
            </a:r>
            <a:r>
              <a:rPr lang="nl-BE" sz="2800" baseline="30000" dirty="0"/>
              <a:t>2</a:t>
            </a:r>
            <a:r>
              <a:rPr lang="nl-BE" sz="2800" dirty="0"/>
              <a:t>K </a:t>
            </a: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F46B8-703A-682B-E3EC-599AA87C8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83" y="2531645"/>
            <a:ext cx="2552133" cy="344751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7FB5F7-1304-7B8C-1D93-7E5FD9A6534D}"/>
              </a:ext>
            </a:extLst>
          </p:cNvPr>
          <p:cNvSpPr/>
          <p:nvPr/>
        </p:nvSpPr>
        <p:spPr>
          <a:xfrm rot="709062">
            <a:off x="1442907" y="3835366"/>
            <a:ext cx="1719744" cy="446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EDB6B-7904-FF7E-7011-2F96A89C5299}"/>
              </a:ext>
            </a:extLst>
          </p:cNvPr>
          <p:cNvSpPr txBox="1"/>
          <p:nvPr/>
        </p:nvSpPr>
        <p:spPr>
          <a:xfrm>
            <a:off x="3434245" y="3663249"/>
            <a:ext cx="3403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Pont </a:t>
            </a:r>
            <a:r>
              <a:rPr lang="en-GB" dirty="0" err="1">
                <a:solidFill>
                  <a:srgbClr val="FF0000"/>
                </a:solidFill>
              </a:rPr>
              <a:t>thermique</a:t>
            </a:r>
            <a:r>
              <a:rPr lang="en-GB" dirty="0">
                <a:solidFill>
                  <a:srgbClr val="FF0000"/>
                </a:solidFill>
              </a:rPr>
              <a:t> au </a:t>
            </a:r>
            <a:r>
              <a:rPr lang="en-GB" dirty="0" err="1">
                <a:solidFill>
                  <a:srgbClr val="FF0000"/>
                </a:solidFill>
              </a:rPr>
              <a:t>niveau</a:t>
            </a:r>
            <a:r>
              <a:rPr lang="en-GB" dirty="0">
                <a:solidFill>
                  <a:srgbClr val="FF0000"/>
                </a:solidFill>
              </a:rPr>
              <a:t> de la </a:t>
            </a:r>
            <a:r>
              <a:rPr lang="en-GB" dirty="0" err="1">
                <a:solidFill>
                  <a:srgbClr val="FF0000"/>
                </a:solidFill>
              </a:rPr>
              <a:t>dalle</a:t>
            </a:r>
            <a:r>
              <a:rPr lang="en-GB" dirty="0">
                <a:solidFill>
                  <a:srgbClr val="FF0000"/>
                </a:solidFill>
              </a:rPr>
              <a:t> de sol de la </a:t>
            </a:r>
            <a:r>
              <a:rPr lang="en-GB" dirty="0" err="1">
                <a:solidFill>
                  <a:srgbClr val="FF0000"/>
                </a:solidFill>
              </a:rPr>
              <a:t>bibliothèque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porche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d’entrée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r>
              <a:rPr lang="en-GB" dirty="0">
                <a:solidFill>
                  <a:srgbClr val="FF0000"/>
                </a:solidFill>
              </a:rPr>
              <a:t>=&gt; </a:t>
            </a:r>
            <a:r>
              <a:rPr lang="en-GB" dirty="0" err="1">
                <a:solidFill>
                  <a:srgbClr val="FF0000"/>
                </a:solidFill>
              </a:rPr>
              <a:t>Poutre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métallique</a:t>
            </a: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0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3AA41-ACFD-EF80-8700-ADD1FCBB6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C50FC4-5FEC-8574-42E0-DD5C6E6A220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52B5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BAFA2FD-B631-44C0-90B2-8FFC2E290BB1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52B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52FC16AA-95D3-016D-C369-DF6435690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4F82FBB-052F-DD7F-B141-7393A96DCD74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52B51"/>
                </a:solidFill>
              </a:rPr>
              <a:t>Mesures</a:t>
            </a:r>
            <a:r>
              <a:rPr lang="nl-BE" sz="4800" dirty="0">
                <a:solidFill>
                  <a:srgbClr val="E52B51"/>
                </a:solidFill>
              </a:rPr>
              <a:t> </a:t>
            </a:r>
            <a:r>
              <a:rPr lang="nl-BE" sz="4800" dirty="0" err="1">
                <a:solidFill>
                  <a:srgbClr val="E52B51"/>
                </a:solidFill>
              </a:rPr>
              <a:t>d’améliorations</a:t>
            </a:r>
            <a:endParaRPr lang="nl-BE" sz="4800" dirty="0">
              <a:solidFill>
                <a:srgbClr val="E52B5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793429A-FE3F-AFFC-59CF-5F0537E0D865}"/>
              </a:ext>
            </a:extLst>
          </p:cNvPr>
          <p:cNvSpPr txBox="1"/>
          <p:nvPr/>
        </p:nvSpPr>
        <p:spPr>
          <a:xfrm>
            <a:off x="365050" y="1378121"/>
            <a:ext cx="8437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dirty="0" err="1">
                <a:solidFill>
                  <a:srgbClr val="473F30"/>
                </a:solidFill>
              </a:rPr>
              <a:t>Murs</a:t>
            </a:r>
            <a:r>
              <a:rPr lang="nl-BE" sz="2800" u="sng" dirty="0">
                <a:solidFill>
                  <a:srgbClr val="473F30"/>
                </a:solidFill>
              </a:rPr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>
                <a:solidFill>
                  <a:srgbClr val="473F30"/>
                </a:solidFill>
              </a:rPr>
              <a:t>Isolation</a:t>
            </a:r>
            <a:r>
              <a:rPr lang="nl-BE" sz="2800" dirty="0">
                <a:solidFill>
                  <a:srgbClr val="473F30"/>
                </a:solidFill>
              </a:rPr>
              <a:t> par </a:t>
            </a:r>
            <a:r>
              <a:rPr lang="nl-BE" sz="2800" dirty="0" err="1">
                <a:solidFill>
                  <a:srgbClr val="473F30"/>
                </a:solidFill>
              </a:rPr>
              <a:t>l’extérieur</a:t>
            </a:r>
            <a:r>
              <a:rPr lang="nl-BE" sz="2800" dirty="0">
                <a:solidFill>
                  <a:srgbClr val="473F30"/>
                </a:solidFill>
              </a:rPr>
              <a:t> des </a:t>
            </a:r>
            <a:r>
              <a:rPr lang="nl-BE" sz="2800" dirty="0" err="1">
                <a:solidFill>
                  <a:srgbClr val="473F30"/>
                </a:solidFill>
              </a:rPr>
              <a:t>murs</a:t>
            </a:r>
            <a:r>
              <a:rPr lang="nl-BE" sz="2800" dirty="0">
                <a:solidFill>
                  <a:srgbClr val="473F30"/>
                </a:solidFill>
              </a:rPr>
              <a:t> ?</a:t>
            </a: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473F30"/>
              </a:solidFill>
            </a:endParaRPr>
          </a:p>
          <a:p>
            <a:pPr>
              <a:buClr>
                <a:srgbClr val="1895CE"/>
              </a:buClr>
            </a:pPr>
            <a:r>
              <a:rPr lang="nl-BE" sz="2800" u="sng" dirty="0">
                <a:solidFill>
                  <a:srgbClr val="473F30"/>
                </a:solidFill>
              </a:rPr>
              <a:t>Vitrages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>
                <a:solidFill>
                  <a:srgbClr val="473F30"/>
                </a:solidFill>
              </a:rPr>
              <a:t>Double vitrage déjà présent</a:t>
            </a:r>
          </a:p>
          <a:p>
            <a:pPr>
              <a:buClr>
                <a:srgbClr val="1895CE"/>
              </a:buClr>
            </a:pPr>
            <a:endParaRPr lang="nl-BE" sz="2800" u="sng" dirty="0">
              <a:solidFill>
                <a:srgbClr val="473F30"/>
              </a:solidFill>
            </a:endParaRPr>
          </a:p>
          <a:p>
            <a:pPr>
              <a:buClr>
                <a:srgbClr val="1895CE"/>
              </a:buClr>
            </a:pPr>
            <a:r>
              <a:rPr lang="nl-BE" sz="2800" u="sng" dirty="0" err="1">
                <a:solidFill>
                  <a:srgbClr val="473F30"/>
                </a:solidFill>
              </a:rPr>
              <a:t>Toitures</a:t>
            </a:r>
            <a:r>
              <a:rPr lang="nl-BE" sz="2800" u="sng" dirty="0">
                <a:solidFill>
                  <a:srgbClr val="473F30"/>
                </a:solidFill>
              </a:rPr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>
                <a:solidFill>
                  <a:srgbClr val="473F30"/>
                </a:solidFill>
              </a:rPr>
              <a:t>Déjà </a:t>
            </a:r>
            <a:r>
              <a:rPr lang="nl-BE" sz="2800" dirty="0" err="1">
                <a:solidFill>
                  <a:srgbClr val="473F30"/>
                </a:solidFill>
              </a:rPr>
              <a:t>isolée</a:t>
            </a:r>
            <a:r>
              <a:rPr lang="nl-BE" sz="2800" dirty="0">
                <a:solidFill>
                  <a:srgbClr val="473F30"/>
                </a:solidFill>
              </a:rPr>
              <a:t>, </a:t>
            </a:r>
            <a:r>
              <a:rPr lang="nl-BE" sz="2800" dirty="0" err="1">
                <a:solidFill>
                  <a:srgbClr val="473F30"/>
                </a:solidFill>
              </a:rPr>
              <a:t>faible</a:t>
            </a:r>
            <a:r>
              <a:rPr lang="nl-BE" sz="2800" dirty="0">
                <a:solidFill>
                  <a:srgbClr val="473F30"/>
                </a:solidFill>
              </a:rPr>
              <a:t> </a:t>
            </a:r>
            <a:r>
              <a:rPr lang="nl-BE" sz="2800" dirty="0" err="1">
                <a:solidFill>
                  <a:srgbClr val="473F30"/>
                </a:solidFill>
              </a:rPr>
              <a:t>épaisseur</a:t>
            </a:r>
            <a:endParaRPr lang="nl-BE" sz="2800" dirty="0">
              <a:solidFill>
                <a:srgbClr val="473F3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473F30"/>
              </a:solidFill>
            </a:endParaRPr>
          </a:p>
          <a:p>
            <a:pPr>
              <a:buClr>
                <a:srgbClr val="1895CE"/>
              </a:buClr>
            </a:pPr>
            <a:r>
              <a:rPr lang="nl-BE" sz="2800" u="sng" dirty="0">
                <a:solidFill>
                  <a:srgbClr val="473F30"/>
                </a:solidFill>
              </a:rPr>
              <a:t>Sols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>
                <a:solidFill>
                  <a:srgbClr val="473F30"/>
                </a:solidFill>
              </a:rPr>
              <a:t>Isolation</a:t>
            </a:r>
            <a:r>
              <a:rPr lang="nl-BE" sz="2800" dirty="0">
                <a:solidFill>
                  <a:srgbClr val="473F30"/>
                </a:solidFill>
              </a:rPr>
              <a:t> du </a:t>
            </a:r>
            <a:r>
              <a:rPr lang="nl-BE" sz="2800" dirty="0" err="1">
                <a:solidFill>
                  <a:srgbClr val="473F30"/>
                </a:solidFill>
              </a:rPr>
              <a:t>porche</a:t>
            </a:r>
            <a:r>
              <a:rPr lang="nl-BE" sz="2800" dirty="0">
                <a:solidFill>
                  <a:srgbClr val="473F30"/>
                </a:solidFill>
              </a:rPr>
              <a:t> </a:t>
            </a:r>
            <a:r>
              <a:rPr lang="nl-BE" sz="2800" dirty="0" err="1">
                <a:solidFill>
                  <a:srgbClr val="473F30"/>
                </a:solidFill>
              </a:rPr>
              <a:t>d’entrée</a:t>
            </a:r>
            <a:endParaRPr lang="nl-BE" sz="2800" dirty="0">
              <a:solidFill>
                <a:srgbClr val="473F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0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948" y="5659743"/>
            <a:ext cx="1007177" cy="1036800"/>
          </a:xfrm>
          <a:prstGeom prst="rect">
            <a:avLst/>
          </a:prstGeom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94481" y="6494302"/>
            <a:ext cx="6311457" cy="22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900" b="1" dirty="0" err="1">
                <a:solidFill>
                  <a:srgbClr val="FFFFFF"/>
                </a:solidFill>
                <a:latin typeface="Calibri"/>
                <a:cs typeface="Calibri"/>
              </a:rPr>
              <a:t>GoodPlanet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Belgium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I  Edinburgstraat 26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Rue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d’Edimbourg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Brussel 1050 Bruxelles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T +32 (0)2 893 08 08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www.goodplanet.be</a:t>
            </a:r>
            <a:endParaRPr lang="fr-BE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609600" y="6572250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/>
          <p:cNvSpPr txBox="1"/>
          <p:nvPr/>
        </p:nvSpPr>
        <p:spPr>
          <a:xfrm>
            <a:off x="706582" y="1704109"/>
            <a:ext cx="7762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 err="1">
                <a:solidFill>
                  <a:schemeClr val="bg1"/>
                </a:solidFill>
              </a:rPr>
              <a:t>Description</a:t>
            </a:r>
            <a:r>
              <a:rPr lang="nl-BE" sz="7200" dirty="0">
                <a:solidFill>
                  <a:schemeClr val="bg1"/>
                </a:solidFill>
              </a:rPr>
              <a:t> des </a:t>
            </a:r>
            <a:r>
              <a:rPr lang="nl-BE" sz="7200" dirty="0" err="1">
                <a:solidFill>
                  <a:schemeClr val="bg1"/>
                </a:solidFill>
              </a:rPr>
              <a:t>techniques</a:t>
            </a:r>
            <a:endParaRPr lang="nl-B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23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D114-9FBC-7E77-9693-1D02762F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7279FC-3E7C-2BBD-C643-DEF9F3D3082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135E67-E260-004C-8B2C-62C83353B124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4C104149-07CF-7244-1CA7-993D2EB2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0C7264-834C-AD9E-9083-1EC8C8BDAFEB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5F29BE5A-5BCF-35F8-FFC5-FEC90BCAD107}"/>
              </a:ext>
            </a:extLst>
          </p:cNvPr>
          <p:cNvSpPr txBox="1"/>
          <p:nvPr/>
        </p:nvSpPr>
        <p:spPr>
          <a:xfrm>
            <a:off x="365050" y="1378121"/>
            <a:ext cx="8437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/>
              <a:t>Ancien </a:t>
            </a:r>
            <a:r>
              <a:rPr lang="nl-BE" sz="2800" u="sng" dirty="0" err="1"/>
              <a:t>bâtiment</a:t>
            </a:r>
            <a:r>
              <a:rPr lang="nl-BE" sz="2800" u="sng" dirty="0"/>
              <a:t> : </a:t>
            </a:r>
            <a:r>
              <a:rPr lang="nl-BE" sz="2800" u="sng" dirty="0" err="1"/>
              <a:t>Chaufferie</a:t>
            </a: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Anciennes</a:t>
            </a:r>
            <a:r>
              <a:rPr lang="nl-BE" sz="2800" dirty="0"/>
              <a:t> </a:t>
            </a:r>
            <a:r>
              <a:rPr lang="nl-BE" sz="2800" dirty="0" err="1"/>
              <a:t>chaudières</a:t>
            </a:r>
            <a:r>
              <a:rPr lang="nl-BE" sz="2800" dirty="0"/>
              <a:t> </a:t>
            </a:r>
            <a:r>
              <a:rPr lang="nl-BE" sz="2800" dirty="0" err="1"/>
              <a:t>gaz</a:t>
            </a:r>
            <a:r>
              <a:rPr lang="nl-BE" sz="2800" dirty="0"/>
              <a:t> :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2 pour chauffage – 2x500kW</a:t>
            </a:r>
          </a:p>
          <a:p>
            <a:pPr lvl="1">
              <a:buClr>
                <a:srgbClr val="1895CE"/>
              </a:buClr>
            </a:pPr>
            <a:r>
              <a:rPr lang="nl-BE" sz="2800" dirty="0"/>
              <a:t>	</a:t>
            </a:r>
            <a:r>
              <a:rPr lang="nl-BE" sz="2800" dirty="0" err="1"/>
              <a:t>dont</a:t>
            </a:r>
            <a:r>
              <a:rPr lang="nl-BE" sz="2800" dirty="0"/>
              <a:t> </a:t>
            </a:r>
            <a:r>
              <a:rPr lang="nl-BE" sz="2800" dirty="0" err="1"/>
              <a:t>une</a:t>
            </a:r>
            <a:r>
              <a:rPr lang="nl-BE" sz="2800" dirty="0"/>
              <a:t> en panne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1 pour ECS – 1x350kW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3 circuits : 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classes SUD, NORD, </a:t>
            </a:r>
            <a:r>
              <a:rPr lang="nl-BE" sz="2800" dirty="0" err="1"/>
              <a:t>salle</a:t>
            </a:r>
            <a:r>
              <a:rPr lang="nl-BE" sz="2800" dirty="0"/>
              <a:t> de gym</a:t>
            </a:r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02E77-F262-E2FE-7EF3-7381F859B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5" y="4479724"/>
            <a:ext cx="3011961" cy="2099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4BFA9-C13A-B4C8-3939-D2A711D35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328" y="4499288"/>
            <a:ext cx="1852454" cy="2079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A91F48-E7CF-9D6D-B583-3416CA8C1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127" y="2234293"/>
            <a:ext cx="2319468" cy="31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4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D114-9FBC-7E77-9693-1D02762F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7279FC-3E7C-2BBD-C643-DEF9F3D3082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135E67-E260-004C-8B2C-62C83353B124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4C104149-07CF-7244-1CA7-993D2EB2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0C7264-834C-AD9E-9083-1EC8C8BDAFEB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5F29BE5A-5BCF-35F8-FFC5-FEC90BCAD107}"/>
              </a:ext>
            </a:extLst>
          </p:cNvPr>
          <p:cNvSpPr txBox="1"/>
          <p:nvPr/>
        </p:nvSpPr>
        <p:spPr>
          <a:xfrm>
            <a:off x="365050" y="1378121"/>
            <a:ext cx="84374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/>
              <a:t>Nouveau </a:t>
            </a:r>
            <a:r>
              <a:rPr lang="nl-BE" sz="2800" u="sng" dirty="0" err="1"/>
              <a:t>bâtiment</a:t>
            </a:r>
            <a:r>
              <a:rPr lang="nl-BE" sz="2800" u="sng" dirty="0"/>
              <a:t> : </a:t>
            </a:r>
            <a:r>
              <a:rPr lang="nl-BE" sz="2800" u="sng" dirty="0" err="1"/>
              <a:t>Chaufferie</a:t>
            </a: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2 </a:t>
            </a:r>
            <a:r>
              <a:rPr lang="nl-BE" sz="2800" dirty="0" err="1"/>
              <a:t>chaudières</a:t>
            </a:r>
            <a:r>
              <a:rPr lang="nl-BE" sz="2800" dirty="0"/>
              <a:t> </a:t>
            </a:r>
            <a:r>
              <a:rPr lang="nl-BE" sz="2800" dirty="0" err="1"/>
              <a:t>gaz</a:t>
            </a:r>
            <a:r>
              <a:rPr lang="nl-BE" sz="2800" dirty="0"/>
              <a:t> à </a:t>
            </a:r>
            <a:r>
              <a:rPr lang="nl-BE" sz="2800" dirty="0" err="1"/>
              <a:t>condensation</a:t>
            </a:r>
            <a:r>
              <a:rPr lang="nl-BE" sz="2800" dirty="0"/>
              <a:t> – 2x100kW 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4 circuits : </a:t>
            </a:r>
            <a:r>
              <a:rPr lang="nl-BE" sz="2800" dirty="0" err="1"/>
              <a:t>groupe</a:t>
            </a:r>
            <a:r>
              <a:rPr lang="nl-BE" sz="2800" dirty="0"/>
              <a:t> </a:t>
            </a:r>
            <a:r>
              <a:rPr lang="nl-BE" sz="2800" dirty="0" err="1"/>
              <a:t>ventilation</a:t>
            </a:r>
            <a:r>
              <a:rPr lang="nl-BE" sz="2800" dirty="0"/>
              <a:t>, radiateurs, </a:t>
            </a:r>
            <a:r>
              <a:rPr lang="nl-BE" sz="2800" dirty="0" err="1"/>
              <a:t>ventilos</a:t>
            </a:r>
            <a:r>
              <a:rPr lang="nl-BE" sz="2800" dirty="0"/>
              <a:t> (</a:t>
            </a:r>
            <a:r>
              <a:rPr lang="nl-BE" sz="2800" dirty="0" err="1"/>
              <a:t>salle</a:t>
            </a:r>
            <a:r>
              <a:rPr lang="nl-BE" sz="2800" dirty="0"/>
              <a:t> étude), </a:t>
            </a:r>
            <a:r>
              <a:rPr lang="nl-BE" sz="2800" dirty="0" err="1"/>
              <a:t>aérotherme</a:t>
            </a: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6E8EC-AB83-8867-AC57-99F1BCA2F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44" y="3173077"/>
            <a:ext cx="2916015" cy="3469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E81A35-5A2D-8E42-9AEA-BAE5FE991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60" y="3173076"/>
            <a:ext cx="1765103" cy="34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92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D114-9FBC-7E77-9693-1D02762F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7279FC-3E7C-2BBD-C643-DEF9F3D3082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135E67-E260-004C-8B2C-62C83353B124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4C104149-07CF-7244-1CA7-993D2EB2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0C7264-834C-AD9E-9083-1EC8C8BDAFEB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5F29BE5A-5BCF-35F8-FFC5-FEC90BCAD107}"/>
              </a:ext>
            </a:extLst>
          </p:cNvPr>
          <p:cNvSpPr txBox="1"/>
          <p:nvPr/>
        </p:nvSpPr>
        <p:spPr>
          <a:xfrm>
            <a:off x="365050" y="1378121"/>
            <a:ext cx="8437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/>
              <a:t>Ancien </a:t>
            </a:r>
            <a:r>
              <a:rPr lang="nl-BE" sz="2800" u="sng" dirty="0" err="1"/>
              <a:t>bâtiment</a:t>
            </a:r>
            <a:r>
              <a:rPr lang="nl-BE" sz="2800" u="sng" dirty="0"/>
              <a:t> : </a:t>
            </a:r>
            <a:r>
              <a:rPr lang="nl-BE" sz="2800" u="sng" dirty="0" err="1"/>
              <a:t>Ventilation</a:t>
            </a: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Groupe </a:t>
            </a:r>
            <a:r>
              <a:rPr lang="nl-BE" sz="2800" dirty="0" err="1"/>
              <a:t>d’extraction</a:t>
            </a:r>
            <a:r>
              <a:rPr lang="nl-BE" sz="2800" dirty="0"/>
              <a:t> system C pour les </a:t>
            </a:r>
            <a:r>
              <a:rPr lang="nl-BE" sz="2800" dirty="0" err="1"/>
              <a:t>sanitaires</a:t>
            </a: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r>
              <a:rPr lang="nl-BE" sz="2800" u="sng" dirty="0"/>
              <a:t>Nouveau </a:t>
            </a:r>
            <a:r>
              <a:rPr lang="nl-BE" sz="2800" u="sng" dirty="0" err="1"/>
              <a:t>bâtiment</a:t>
            </a:r>
            <a:r>
              <a:rPr lang="nl-BE" sz="2800" u="sng" dirty="0"/>
              <a:t> : </a:t>
            </a:r>
            <a:r>
              <a:rPr lang="nl-BE" sz="2800" u="sng" dirty="0" err="1"/>
              <a:t>Ventilation</a:t>
            </a: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Groupe de </a:t>
            </a:r>
            <a:r>
              <a:rPr lang="nl-BE" sz="2800" dirty="0" err="1"/>
              <a:t>ventilation</a:t>
            </a:r>
            <a:r>
              <a:rPr lang="nl-BE" sz="2800" dirty="0"/>
              <a:t> system D</a:t>
            </a:r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CCFCE-78E9-0B7C-46BE-6A51D4226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18" y="3676062"/>
            <a:ext cx="4572000" cy="290313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F19371C-25AA-B0C2-3FFF-EB4D9054B9DF}"/>
              </a:ext>
            </a:extLst>
          </p:cNvPr>
          <p:cNvSpPr/>
          <p:nvPr/>
        </p:nvSpPr>
        <p:spPr>
          <a:xfrm>
            <a:off x="520118" y="4075890"/>
            <a:ext cx="796954" cy="2103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5F91A-C6D2-0E03-C913-24280CAC64FE}"/>
              </a:ext>
            </a:extLst>
          </p:cNvPr>
          <p:cNvSpPr txBox="1"/>
          <p:nvPr/>
        </p:nvSpPr>
        <p:spPr>
          <a:xfrm>
            <a:off x="1272140" y="4438316"/>
            <a:ext cx="189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! </a:t>
            </a:r>
            <a:r>
              <a:rPr lang="en-GB" dirty="0" err="1">
                <a:solidFill>
                  <a:srgbClr val="FF0000"/>
                </a:solidFill>
              </a:rPr>
              <a:t>problématique</a:t>
            </a: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8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D114-9FBC-7E77-9693-1D02762F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7279FC-3E7C-2BBD-C643-DEF9F3D3082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135E67-E260-004C-8B2C-62C83353B124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4C104149-07CF-7244-1CA7-993D2EB2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0C7264-834C-AD9E-9083-1EC8C8BDAFEB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5F29BE5A-5BCF-35F8-FFC5-FEC90BCAD107}"/>
              </a:ext>
            </a:extLst>
          </p:cNvPr>
          <p:cNvSpPr txBox="1"/>
          <p:nvPr/>
        </p:nvSpPr>
        <p:spPr>
          <a:xfrm>
            <a:off x="365050" y="1378121"/>
            <a:ext cx="8437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 err="1"/>
              <a:t>Régulation</a:t>
            </a:r>
            <a:r>
              <a:rPr lang="nl-BE" sz="2800" u="sng" dirty="0"/>
              <a:t> primaire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Chaufferie</a:t>
            </a:r>
            <a:r>
              <a:rPr lang="nl-BE" sz="2800" dirty="0"/>
              <a:t> ancien </a:t>
            </a:r>
            <a:r>
              <a:rPr lang="nl-BE" sz="2800" dirty="0" err="1"/>
              <a:t>bâtiment</a:t>
            </a:r>
            <a:r>
              <a:rPr lang="nl-BE" sz="2800" dirty="0"/>
              <a:t> : 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Brûleur</a:t>
            </a:r>
            <a:r>
              <a:rPr lang="nl-BE" sz="2800" dirty="0"/>
              <a:t> 1 allure </a:t>
            </a:r>
            <a:r>
              <a:rPr lang="nl-BE" sz="2800" dirty="0" err="1"/>
              <a:t>sur</a:t>
            </a:r>
            <a:r>
              <a:rPr lang="nl-BE" sz="2800" dirty="0"/>
              <a:t> </a:t>
            </a:r>
            <a:r>
              <a:rPr lang="nl-BE" sz="2800" dirty="0" err="1"/>
              <a:t>aquastat</a:t>
            </a:r>
            <a:r>
              <a:rPr lang="nl-BE" sz="2800" dirty="0"/>
              <a:t> 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Horaire</a:t>
            </a:r>
            <a:r>
              <a:rPr lang="nl-BE" sz="2800" dirty="0"/>
              <a:t> pour les </a:t>
            </a:r>
            <a:r>
              <a:rPr lang="nl-BE" sz="2800" dirty="0" err="1"/>
              <a:t>circulateurs</a:t>
            </a:r>
            <a:endParaRPr lang="nl-BE" sz="2800" dirty="0"/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Chaufferie</a:t>
            </a:r>
            <a:r>
              <a:rPr lang="nl-BE" sz="2800" dirty="0"/>
              <a:t> nouveau </a:t>
            </a:r>
            <a:r>
              <a:rPr lang="nl-BE" sz="2800" dirty="0" err="1"/>
              <a:t>bâtiment</a:t>
            </a:r>
            <a:r>
              <a:rPr lang="nl-BE" sz="2800" dirty="0"/>
              <a:t> :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Synco</a:t>
            </a:r>
            <a:r>
              <a:rPr lang="nl-BE" sz="2800" dirty="0"/>
              <a:t> Siemens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Horaire</a:t>
            </a:r>
            <a:r>
              <a:rPr lang="nl-BE" sz="2800" dirty="0"/>
              <a:t> et </a:t>
            </a:r>
            <a:r>
              <a:rPr lang="nl-BE" sz="2800" dirty="0" err="1"/>
              <a:t>courbe</a:t>
            </a:r>
            <a:r>
              <a:rPr lang="nl-BE" sz="2800" dirty="0"/>
              <a:t> de </a:t>
            </a:r>
            <a:r>
              <a:rPr lang="nl-BE" sz="2800" dirty="0" err="1"/>
              <a:t>chauffe</a:t>
            </a: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AF945E-05AE-6780-93B3-C506A88F8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87" y="1603825"/>
            <a:ext cx="2086989" cy="2084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3F71D-E614-2B16-5C2F-7BBA5370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799" y="3764634"/>
            <a:ext cx="2086989" cy="19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0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4CC4B-D95C-7F8F-4123-DC065258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CE82EB-9C7B-4F12-C13A-121137CE1763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058DB6-28CA-DCCB-958C-4926D6265F35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996B278F-0FFA-030D-3F52-005C7FC1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58DE443-BB1D-75AB-1190-1718371C15E7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130104B2-AF76-D6B6-F8F6-A4CA3C64F795}"/>
              </a:ext>
            </a:extLst>
          </p:cNvPr>
          <p:cNvSpPr txBox="1"/>
          <p:nvPr/>
        </p:nvSpPr>
        <p:spPr>
          <a:xfrm>
            <a:off x="365050" y="1378121"/>
            <a:ext cx="8437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 err="1"/>
              <a:t>Régulation</a:t>
            </a:r>
            <a:r>
              <a:rPr lang="nl-BE" sz="2800" u="sng" dirty="0"/>
              <a:t> secondaire et </a:t>
            </a:r>
            <a:r>
              <a:rPr lang="nl-BE" sz="2800" u="sng" dirty="0" err="1"/>
              <a:t>émission</a:t>
            </a:r>
            <a:r>
              <a:rPr lang="nl-BE" sz="2800" u="sng" dirty="0"/>
              <a:t> de </a:t>
            </a:r>
            <a:r>
              <a:rPr lang="nl-BE" sz="2800" u="sng" dirty="0" err="1"/>
              <a:t>chaleur</a:t>
            </a:r>
            <a:r>
              <a:rPr lang="nl-BE" sz="2800" u="sng" dirty="0"/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Radiateurs :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Vanne</a:t>
            </a:r>
            <a:r>
              <a:rPr lang="nl-BE" sz="2800" dirty="0"/>
              <a:t> </a:t>
            </a:r>
            <a:r>
              <a:rPr lang="nl-BE" sz="2800" dirty="0" err="1"/>
              <a:t>thermostatique</a:t>
            </a:r>
            <a:r>
              <a:rPr lang="nl-BE" sz="2800" dirty="0"/>
              <a:t> </a:t>
            </a:r>
            <a:r>
              <a:rPr lang="nl-BE" sz="2800" dirty="0" err="1"/>
              <a:t>partout</a:t>
            </a:r>
            <a:endParaRPr lang="nl-BE" sz="2800" dirty="0"/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Pas de sonde de </a:t>
            </a:r>
            <a:r>
              <a:rPr lang="nl-BE" sz="2800" dirty="0" err="1"/>
              <a:t>référence</a:t>
            </a:r>
            <a:r>
              <a:rPr lang="nl-BE" sz="2800" dirty="0"/>
              <a:t> par circuit</a:t>
            </a:r>
          </a:p>
          <a:p>
            <a:pPr>
              <a:buClr>
                <a:srgbClr val="1895CE"/>
              </a:buClr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7A69C-A914-09F1-C890-4A49E2248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26" y="3429000"/>
            <a:ext cx="2234986" cy="2796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C5B02-8523-E38A-80D0-942E63AA5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467" y="3610011"/>
            <a:ext cx="2314059" cy="20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65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D114-9FBC-7E77-9693-1D02762F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7279FC-3E7C-2BBD-C643-DEF9F3D3082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135E67-E260-004C-8B2C-62C83353B124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4C104149-07CF-7244-1CA7-993D2EB2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0C7264-834C-AD9E-9083-1EC8C8BDAFEB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5F29BE5A-5BCF-35F8-FFC5-FEC90BCAD107}"/>
              </a:ext>
            </a:extLst>
          </p:cNvPr>
          <p:cNvSpPr txBox="1"/>
          <p:nvPr/>
        </p:nvSpPr>
        <p:spPr>
          <a:xfrm>
            <a:off x="365050" y="1378121"/>
            <a:ext cx="8437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 err="1"/>
              <a:t>Régulation</a:t>
            </a:r>
            <a:r>
              <a:rPr lang="nl-BE" sz="2800" u="sng" dirty="0"/>
              <a:t> secondaire et </a:t>
            </a:r>
            <a:r>
              <a:rPr lang="nl-BE" sz="2800" u="sng" dirty="0" err="1"/>
              <a:t>émission</a:t>
            </a:r>
            <a:r>
              <a:rPr lang="nl-BE" sz="2800" u="sng" dirty="0"/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Espace</a:t>
            </a:r>
            <a:r>
              <a:rPr lang="nl-BE" sz="2800" dirty="0"/>
              <a:t> multimédia: 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Aérotherme</a:t>
            </a:r>
            <a:r>
              <a:rPr lang="nl-BE" sz="2800" dirty="0"/>
              <a:t> </a:t>
            </a:r>
            <a:r>
              <a:rPr lang="nl-BE" sz="2800" dirty="0" err="1"/>
              <a:t>manuel</a:t>
            </a:r>
            <a:r>
              <a:rPr lang="nl-BE" sz="2800" dirty="0"/>
              <a:t> et </a:t>
            </a:r>
            <a:r>
              <a:rPr lang="nl-BE" sz="2800" dirty="0" err="1"/>
              <a:t>thermostat</a:t>
            </a:r>
            <a:r>
              <a:rPr lang="nl-BE" sz="2800" dirty="0"/>
              <a:t> ambiance</a:t>
            </a:r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Constat</a:t>
            </a:r>
            <a:r>
              <a:rPr lang="nl-BE" sz="2800" dirty="0"/>
              <a:t> : </a:t>
            </a:r>
            <a:r>
              <a:rPr lang="nl-BE" sz="2800" dirty="0" err="1"/>
              <a:t>aérotherme</a:t>
            </a:r>
            <a:r>
              <a:rPr lang="nl-BE" sz="2800" dirty="0"/>
              <a:t> </a:t>
            </a:r>
            <a:r>
              <a:rPr lang="nl-BE" sz="2800" dirty="0" err="1"/>
              <a:t>alimenté</a:t>
            </a:r>
            <a:r>
              <a:rPr lang="nl-BE" sz="2800" dirty="0"/>
              <a:t> en eau mais </a:t>
            </a:r>
            <a:r>
              <a:rPr lang="nl-BE" sz="2800" dirty="0" err="1"/>
              <a:t>salle</a:t>
            </a:r>
            <a:r>
              <a:rPr lang="nl-BE" sz="2800" dirty="0"/>
              <a:t> </a:t>
            </a:r>
            <a:r>
              <a:rPr lang="nl-BE" sz="2800" dirty="0" err="1"/>
              <a:t>inoccupée</a:t>
            </a:r>
            <a:endParaRPr lang="nl-BE" sz="2800" dirty="0"/>
          </a:p>
          <a:p>
            <a:pPr marL="914400" lvl="1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114800" lvl="8" indent="-457200">
              <a:buClr>
                <a:srgbClr val="1895CE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69A3F-F55F-329C-5742-5EBB3D668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06" y="3667451"/>
            <a:ext cx="2869341" cy="2664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AF00B-C38E-D635-9AF8-153C28D08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466" y="3403368"/>
            <a:ext cx="2382652" cy="31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5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D114-9FBC-7E77-9693-1D02762F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7279FC-3E7C-2BBD-C643-DEF9F3D30821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135E67-E260-004C-8B2C-62C83353B124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4C104149-07CF-7244-1CA7-993D2EB29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0C7264-834C-AD9E-9083-1EC8C8BDAFEB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Description</a:t>
            </a:r>
            <a:r>
              <a:rPr lang="nl-BE" sz="4800" dirty="0">
                <a:solidFill>
                  <a:srgbClr val="1895CE"/>
                </a:solidFill>
              </a:rPr>
              <a:t> des </a:t>
            </a:r>
            <a:r>
              <a:rPr lang="nl-BE" sz="4800" dirty="0" err="1">
                <a:solidFill>
                  <a:srgbClr val="1895CE"/>
                </a:solidFill>
              </a:rPr>
              <a:t>techniques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5F29BE5A-5BCF-35F8-FFC5-FEC90BCAD107}"/>
              </a:ext>
            </a:extLst>
          </p:cNvPr>
          <p:cNvSpPr txBox="1"/>
          <p:nvPr/>
        </p:nvSpPr>
        <p:spPr>
          <a:xfrm>
            <a:off x="365050" y="1378121"/>
            <a:ext cx="8437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/>
              <a:t>Distribution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Accessoires de chauffage en </a:t>
            </a:r>
          </a:p>
          <a:p>
            <a:pPr>
              <a:buClr>
                <a:srgbClr val="1895CE"/>
              </a:buClr>
            </a:pPr>
            <a:r>
              <a:rPr lang="nl-BE" sz="2800" dirty="0"/>
              <a:t>	</a:t>
            </a:r>
            <a:r>
              <a:rPr lang="nl-BE" sz="2800" dirty="0" err="1"/>
              <a:t>chaufferie</a:t>
            </a:r>
            <a:r>
              <a:rPr lang="nl-BE" sz="2800" dirty="0"/>
              <a:t> non </a:t>
            </a:r>
            <a:r>
              <a:rPr lang="nl-BE" sz="2800" dirty="0" err="1"/>
              <a:t>isolés</a:t>
            </a: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Tuyauteries</a:t>
            </a:r>
            <a:r>
              <a:rPr lang="nl-BE" sz="2800" dirty="0"/>
              <a:t> non </a:t>
            </a:r>
            <a:r>
              <a:rPr lang="nl-BE" sz="2800" dirty="0" err="1"/>
              <a:t>isolées</a:t>
            </a:r>
            <a:r>
              <a:rPr lang="nl-BE" sz="2800" dirty="0"/>
              <a:t> dans </a:t>
            </a:r>
          </a:p>
          <a:p>
            <a:pPr>
              <a:buClr>
                <a:srgbClr val="1895CE"/>
              </a:buClr>
            </a:pPr>
            <a:r>
              <a:rPr lang="nl-BE" sz="2800" dirty="0"/>
              <a:t>	</a:t>
            </a:r>
            <a:r>
              <a:rPr lang="nl-BE" sz="2800" dirty="0" err="1"/>
              <a:t>certaines</a:t>
            </a:r>
            <a:r>
              <a:rPr lang="nl-BE" sz="2800" dirty="0"/>
              <a:t> zones non </a:t>
            </a:r>
            <a:r>
              <a:rPr lang="nl-BE" sz="2800" dirty="0" err="1"/>
              <a:t>chauffées</a:t>
            </a: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A950A-A1D3-B01B-E4D5-990BE9860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8" y="4109378"/>
            <a:ext cx="5235355" cy="2104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E60D1-7AB5-5B1A-C5B3-DFB19BF53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405" y="1842657"/>
            <a:ext cx="2562549" cy="34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5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8FDDF-4661-6995-F6EC-679614EB9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45E7AF3-0B8C-638D-8163-D623B4ED8277}"/>
              </a:ext>
            </a:extLst>
          </p:cNvPr>
          <p:cNvSpPr txBox="1"/>
          <p:nvPr/>
        </p:nvSpPr>
        <p:spPr>
          <a:xfrm>
            <a:off x="547093" y="2096872"/>
            <a:ext cx="811234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6600" dirty="0" err="1">
                <a:solidFill>
                  <a:schemeClr val="bg1"/>
                </a:solidFill>
              </a:rPr>
              <a:t>Mesurer</a:t>
            </a:r>
            <a:r>
              <a:rPr lang="nl-BE" sz="6600" dirty="0">
                <a:solidFill>
                  <a:schemeClr val="bg1"/>
                </a:solidFill>
              </a:rPr>
              <a:t>… </a:t>
            </a:r>
            <a:r>
              <a:rPr lang="nl-BE" sz="6600" dirty="0" err="1">
                <a:solidFill>
                  <a:schemeClr val="bg1"/>
                </a:solidFill>
              </a:rPr>
              <a:t>c'est</a:t>
            </a:r>
            <a:r>
              <a:rPr lang="nl-BE" sz="6600" dirty="0">
                <a:solidFill>
                  <a:schemeClr val="bg1"/>
                </a:solidFill>
              </a:rPr>
              <a:t> </a:t>
            </a:r>
            <a:r>
              <a:rPr lang="nl-BE" sz="6600" dirty="0" err="1">
                <a:solidFill>
                  <a:schemeClr val="bg1"/>
                </a:solidFill>
              </a:rPr>
              <a:t>savoir</a:t>
            </a:r>
            <a:r>
              <a:rPr lang="nl-BE" sz="66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0CA69C1-D77A-0FF1-CCCE-29FFEA64F16C}"/>
              </a:ext>
            </a:extLst>
          </p:cNvPr>
          <p:cNvSpPr txBox="1"/>
          <p:nvPr/>
        </p:nvSpPr>
        <p:spPr>
          <a:xfrm>
            <a:off x="690525" y="3374850"/>
            <a:ext cx="7762949" cy="2308324"/>
          </a:xfrm>
          <a:custGeom>
            <a:avLst/>
            <a:gdLst>
              <a:gd name="connsiteX0" fmla="*/ 0 w 7762949"/>
              <a:gd name="connsiteY0" fmla="*/ 0 h 2308324"/>
              <a:gd name="connsiteX1" fmla="*/ 519520 w 7762949"/>
              <a:gd name="connsiteY1" fmla="*/ 0 h 2308324"/>
              <a:gd name="connsiteX2" fmla="*/ 883782 w 7762949"/>
              <a:gd name="connsiteY2" fmla="*/ 0 h 2308324"/>
              <a:gd name="connsiteX3" fmla="*/ 1636191 w 7762949"/>
              <a:gd name="connsiteY3" fmla="*/ 0 h 2308324"/>
              <a:gd name="connsiteX4" fmla="*/ 2155711 w 7762949"/>
              <a:gd name="connsiteY4" fmla="*/ 0 h 2308324"/>
              <a:gd name="connsiteX5" fmla="*/ 2675232 w 7762949"/>
              <a:gd name="connsiteY5" fmla="*/ 0 h 2308324"/>
              <a:gd name="connsiteX6" fmla="*/ 3427641 w 7762949"/>
              <a:gd name="connsiteY6" fmla="*/ 0 h 2308324"/>
              <a:gd name="connsiteX7" fmla="*/ 3869532 w 7762949"/>
              <a:gd name="connsiteY7" fmla="*/ 0 h 2308324"/>
              <a:gd name="connsiteX8" fmla="*/ 4621940 w 7762949"/>
              <a:gd name="connsiteY8" fmla="*/ 0 h 2308324"/>
              <a:gd name="connsiteX9" fmla="*/ 5374349 w 7762949"/>
              <a:gd name="connsiteY9" fmla="*/ 0 h 2308324"/>
              <a:gd name="connsiteX10" fmla="*/ 5971499 w 7762949"/>
              <a:gd name="connsiteY10" fmla="*/ 0 h 2308324"/>
              <a:gd name="connsiteX11" fmla="*/ 6723908 w 7762949"/>
              <a:gd name="connsiteY11" fmla="*/ 0 h 2308324"/>
              <a:gd name="connsiteX12" fmla="*/ 7243429 w 7762949"/>
              <a:gd name="connsiteY12" fmla="*/ 0 h 2308324"/>
              <a:gd name="connsiteX13" fmla="*/ 7762949 w 7762949"/>
              <a:gd name="connsiteY13" fmla="*/ 0 h 2308324"/>
              <a:gd name="connsiteX14" fmla="*/ 7762949 w 7762949"/>
              <a:gd name="connsiteY14" fmla="*/ 600164 h 2308324"/>
              <a:gd name="connsiteX15" fmla="*/ 7762949 w 7762949"/>
              <a:gd name="connsiteY15" fmla="*/ 1177245 h 2308324"/>
              <a:gd name="connsiteX16" fmla="*/ 7762949 w 7762949"/>
              <a:gd name="connsiteY16" fmla="*/ 1754326 h 2308324"/>
              <a:gd name="connsiteX17" fmla="*/ 7762949 w 7762949"/>
              <a:gd name="connsiteY17" fmla="*/ 2308324 h 2308324"/>
              <a:gd name="connsiteX18" fmla="*/ 7088170 w 7762949"/>
              <a:gd name="connsiteY18" fmla="*/ 2308324 h 2308324"/>
              <a:gd name="connsiteX19" fmla="*/ 6723908 w 7762949"/>
              <a:gd name="connsiteY19" fmla="*/ 2308324 h 2308324"/>
              <a:gd name="connsiteX20" fmla="*/ 6282017 w 7762949"/>
              <a:gd name="connsiteY20" fmla="*/ 2308324 h 2308324"/>
              <a:gd name="connsiteX21" fmla="*/ 5529608 w 7762949"/>
              <a:gd name="connsiteY21" fmla="*/ 2308324 h 2308324"/>
              <a:gd name="connsiteX22" fmla="*/ 4932458 w 7762949"/>
              <a:gd name="connsiteY22" fmla="*/ 2308324 h 2308324"/>
              <a:gd name="connsiteX23" fmla="*/ 4490567 w 7762949"/>
              <a:gd name="connsiteY23" fmla="*/ 2308324 h 2308324"/>
              <a:gd name="connsiteX24" fmla="*/ 3893417 w 7762949"/>
              <a:gd name="connsiteY24" fmla="*/ 2308324 h 2308324"/>
              <a:gd name="connsiteX25" fmla="*/ 3529156 w 7762949"/>
              <a:gd name="connsiteY25" fmla="*/ 2308324 h 2308324"/>
              <a:gd name="connsiteX26" fmla="*/ 3164895 w 7762949"/>
              <a:gd name="connsiteY26" fmla="*/ 2308324 h 2308324"/>
              <a:gd name="connsiteX27" fmla="*/ 2567745 w 7762949"/>
              <a:gd name="connsiteY27" fmla="*/ 2308324 h 2308324"/>
              <a:gd name="connsiteX28" fmla="*/ 2125854 w 7762949"/>
              <a:gd name="connsiteY28" fmla="*/ 2308324 h 2308324"/>
              <a:gd name="connsiteX29" fmla="*/ 1451074 w 7762949"/>
              <a:gd name="connsiteY29" fmla="*/ 2308324 h 2308324"/>
              <a:gd name="connsiteX30" fmla="*/ 1009183 w 7762949"/>
              <a:gd name="connsiteY30" fmla="*/ 2308324 h 2308324"/>
              <a:gd name="connsiteX31" fmla="*/ 0 w 7762949"/>
              <a:gd name="connsiteY31" fmla="*/ 2308324 h 2308324"/>
              <a:gd name="connsiteX32" fmla="*/ 0 w 7762949"/>
              <a:gd name="connsiteY32" fmla="*/ 1800493 h 2308324"/>
              <a:gd name="connsiteX33" fmla="*/ 0 w 7762949"/>
              <a:gd name="connsiteY33" fmla="*/ 1269578 h 2308324"/>
              <a:gd name="connsiteX34" fmla="*/ 0 w 7762949"/>
              <a:gd name="connsiteY34" fmla="*/ 669414 h 2308324"/>
              <a:gd name="connsiteX35" fmla="*/ 0 w 7762949"/>
              <a:gd name="connsiteY35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762949" h="2308324" extrusionOk="0">
                <a:moveTo>
                  <a:pt x="0" y="0"/>
                </a:moveTo>
                <a:cubicBezTo>
                  <a:pt x="217264" y="-17226"/>
                  <a:pt x="342541" y="52662"/>
                  <a:pt x="519520" y="0"/>
                </a:cubicBezTo>
                <a:cubicBezTo>
                  <a:pt x="696499" y="-52662"/>
                  <a:pt x="765710" y="41095"/>
                  <a:pt x="883782" y="0"/>
                </a:cubicBezTo>
                <a:cubicBezTo>
                  <a:pt x="1001854" y="-41095"/>
                  <a:pt x="1342977" y="724"/>
                  <a:pt x="1636191" y="0"/>
                </a:cubicBezTo>
                <a:cubicBezTo>
                  <a:pt x="1929405" y="-724"/>
                  <a:pt x="1980125" y="29263"/>
                  <a:pt x="2155711" y="0"/>
                </a:cubicBezTo>
                <a:cubicBezTo>
                  <a:pt x="2331297" y="-29263"/>
                  <a:pt x="2460105" y="36468"/>
                  <a:pt x="2675232" y="0"/>
                </a:cubicBezTo>
                <a:cubicBezTo>
                  <a:pt x="2890359" y="-36468"/>
                  <a:pt x="3202017" y="22061"/>
                  <a:pt x="3427641" y="0"/>
                </a:cubicBezTo>
                <a:cubicBezTo>
                  <a:pt x="3653265" y="-22061"/>
                  <a:pt x="3662167" y="22958"/>
                  <a:pt x="3869532" y="0"/>
                </a:cubicBezTo>
                <a:cubicBezTo>
                  <a:pt x="4076897" y="-22958"/>
                  <a:pt x="4438295" y="79179"/>
                  <a:pt x="4621940" y="0"/>
                </a:cubicBezTo>
                <a:cubicBezTo>
                  <a:pt x="4805585" y="-79179"/>
                  <a:pt x="5025966" y="62382"/>
                  <a:pt x="5374349" y="0"/>
                </a:cubicBezTo>
                <a:cubicBezTo>
                  <a:pt x="5722732" y="-62382"/>
                  <a:pt x="5730392" y="12379"/>
                  <a:pt x="5971499" y="0"/>
                </a:cubicBezTo>
                <a:cubicBezTo>
                  <a:pt x="6212606" y="-12379"/>
                  <a:pt x="6431248" y="52604"/>
                  <a:pt x="6723908" y="0"/>
                </a:cubicBezTo>
                <a:cubicBezTo>
                  <a:pt x="7016568" y="-52604"/>
                  <a:pt x="7002887" y="42231"/>
                  <a:pt x="7243429" y="0"/>
                </a:cubicBezTo>
                <a:cubicBezTo>
                  <a:pt x="7483971" y="-42231"/>
                  <a:pt x="7526138" y="272"/>
                  <a:pt x="7762949" y="0"/>
                </a:cubicBezTo>
                <a:cubicBezTo>
                  <a:pt x="7780235" y="122474"/>
                  <a:pt x="7692899" y="348143"/>
                  <a:pt x="7762949" y="600164"/>
                </a:cubicBezTo>
                <a:cubicBezTo>
                  <a:pt x="7832999" y="852185"/>
                  <a:pt x="7695660" y="1049321"/>
                  <a:pt x="7762949" y="1177245"/>
                </a:cubicBezTo>
                <a:cubicBezTo>
                  <a:pt x="7830238" y="1305169"/>
                  <a:pt x="7750700" y="1543039"/>
                  <a:pt x="7762949" y="1754326"/>
                </a:cubicBezTo>
                <a:cubicBezTo>
                  <a:pt x="7775198" y="1965613"/>
                  <a:pt x="7708437" y="2179754"/>
                  <a:pt x="7762949" y="2308324"/>
                </a:cubicBezTo>
                <a:cubicBezTo>
                  <a:pt x="7542647" y="2373622"/>
                  <a:pt x="7308166" y="2277211"/>
                  <a:pt x="7088170" y="2308324"/>
                </a:cubicBezTo>
                <a:cubicBezTo>
                  <a:pt x="6868174" y="2339437"/>
                  <a:pt x="6886719" y="2269249"/>
                  <a:pt x="6723908" y="2308324"/>
                </a:cubicBezTo>
                <a:cubicBezTo>
                  <a:pt x="6561097" y="2347399"/>
                  <a:pt x="6460147" y="2273939"/>
                  <a:pt x="6282017" y="2308324"/>
                </a:cubicBezTo>
                <a:cubicBezTo>
                  <a:pt x="6103887" y="2342709"/>
                  <a:pt x="5831473" y="2291007"/>
                  <a:pt x="5529608" y="2308324"/>
                </a:cubicBezTo>
                <a:cubicBezTo>
                  <a:pt x="5227743" y="2325641"/>
                  <a:pt x="5229151" y="2271587"/>
                  <a:pt x="4932458" y="2308324"/>
                </a:cubicBezTo>
                <a:cubicBezTo>
                  <a:pt x="4635765" y="2345061"/>
                  <a:pt x="4613691" y="2273118"/>
                  <a:pt x="4490567" y="2308324"/>
                </a:cubicBezTo>
                <a:cubicBezTo>
                  <a:pt x="4367443" y="2343530"/>
                  <a:pt x="4048544" y="2276534"/>
                  <a:pt x="3893417" y="2308324"/>
                </a:cubicBezTo>
                <a:cubicBezTo>
                  <a:pt x="3738290" y="2340114"/>
                  <a:pt x="3628963" y="2298589"/>
                  <a:pt x="3529156" y="2308324"/>
                </a:cubicBezTo>
                <a:cubicBezTo>
                  <a:pt x="3429349" y="2318059"/>
                  <a:pt x="3275027" y="2291571"/>
                  <a:pt x="3164895" y="2308324"/>
                </a:cubicBezTo>
                <a:cubicBezTo>
                  <a:pt x="3054763" y="2325077"/>
                  <a:pt x="2746679" y="2254704"/>
                  <a:pt x="2567745" y="2308324"/>
                </a:cubicBezTo>
                <a:cubicBezTo>
                  <a:pt x="2388811" y="2361944"/>
                  <a:pt x="2237517" y="2272580"/>
                  <a:pt x="2125854" y="2308324"/>
                </a:cubicBezTo>
                <a:cubicBezTo>
                  <a:pt x="2014191" y="2344068"/>
                  <a:pt x="1672900" y="2247534"/>
                  <a:pt x="1451074" y="2308324"/>
                </a:cubicBezTo>
                <a:cubicBezTo>
                  <a:pt x="1229248" y="2369114"/>
                  <a:pt x="1190991" y="2258154"/>
                  <a:pt x="1009183" y="2308324"/>
                </a:cubicBezTo>
                <a:cubicBezTo>
                  <a:pt x="827375" y="2358494"/>
                  <a:pt x="270610" y="2264719"/>
                  <a:pt x="0" y="2308324"/>
                </a:cubicBezTo>
                <a:cubicBezTo>
                  <a:pt x="-49813" y="2093245"/>
                  <a:pt x="22950" y="2007926"/>
                  <a:pt x="0" y="1800493"/>
                </a:cubicBezTo>
                <a:cubicBezTo>
                  <a:pt x="-22950" y="1593060"/>
                  <a:pt x="11062" y="1498415"/>
                  <a:pt x="0" y="1269578"/>
                </a:cubicBezTo>
                <a:cubicBezTo>
                  <a:pt x="-11062" y="1040742"/>
                  <a:pt x="14621" y="938940"/>
                  <a:pt x="0" y="669414"/>
                </a:cubicBezTo>
                <a:cubicBezTo>
                  <a:pt x="-14621" y="399888"/>
                  <a:pt x="1372" y="191961"/>
                  <a:pt x="0" y="0"/>
                </a:cubicBezTo>
                <a:close/>
              </a:path>
            </a:pathLst>
          </a:custGeom>
          <a:noFill/>
          <a:ln w="76200" cap="rnd" cmpd="dbl">
            <a:solidFill>
              <a:schemeClr val="bg1"/>
            </a:solidFill>
            <a:prstDash val="sysDot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nl-BE" sz="2400" b="1">
              <a:solidFill>
                <a:srgbClr val="FFFFFF"/>
              </a:solidFill>
            </a:endParaRPr>
          </a:p>
          <a:p>
            <a:pPr algn="ctr"/>
            <a:r>
              <a:rPr lang="nl-BE" sz="2400" b="1" dirty="0" err="1">
                <a:solidFill>
                  <a:srgbClr val="FFFFFF"/>
                </a:solidFill>
              </a:rPr>
              <a:t>Exemple</a:t>
            </a:r>
            <a:r>
              <a:rPr lang="nl-BE" sz="2400" b="1" dirty="0">
                <a:solidFill>
                  <a:srgbClr val="FFFFFF"/>
                </a:solidFill>
              </a:rPr>
              <a:t> de </a:t>
            </a:r>
            <a:r>
              <a:rPr lang="nl-BE" sz="2400" b="1" dirty="0" err="1">
                <a:solidFill>
                  <a:srgbClr val="FFFFFF"/>
                </a:solidFill>
              </a:rPr>
              <a:t>présentation</a:t>
            </a:r>
            <a:r>
              <a:rPr lang="nl-BE" sz="2400" b="1" dirty="0">
                <a:solidFill>
                  <a:srgbClr val="FFFFFF"/>
                </a:solidFill>
              </a:rPr>
              <a:t> </a:t>
            </a:r>
            <a:r>
              <a:rPr lang="nl-BE" sz="2400" b="1" dirty="0" err="1">
                <a:solidFill>
                  <a:srgbClr val="FFFFFF"/>
                </a:solidFill>
              </a:rPr>
              <a:t>d'une</a:t>
            </a:r>
            <a:r>
              <a:rPr lang="nl-BE" sz="2400" b="1" dirty="0">
                <a:solidFill>
                  <a:srgbClr val="FFFFFF"/>
                </a:solidFill>
              </a:rPr>
              <a:t> des 10 </a:t>
            </a:r>
            <a:r>
              <a:rPr lang="nl-BE" sz="2400" b="1" dirty="0" err="1">
                <a:solidFill>
                  <a:srgbClr val="FFFFFF"/>
                </a:solidFill>
              </a:rPr>
              <a:t>écoles</a:t>
            </a:r>
            <a:r>
              <a:rPr lang="nl-BE" sz="2400" b="1" dirty="0">
                <a:solidFill>
                  <a:srgbClr val="FFFFFF"/>
                </a:solidFill>
              </a:rPr>
              <a:t> du </a:t>
            </a:r>
            <a:r>
              <a:rPr lang="nl-BE" sz="2400" b="1" dirty="0" err="1">
                <a:solidFill>
                  <a:srgbClr val="FFFFFF"/>
                </a:solidFill>
              </a:rPr>
              <a:t>projet</a:t>
            </a:r>
            <a:endParaRPr lang="nl-BE" sz="2400" b="1" dirty="0" err="1">
              <a:solidFill>
                <a:srgbClr val="FFFFFF"/>
              </a:solidFill>
              <a:ea typeface="Calibri"/>
              <a:cs typeface="Calibri"/>
            </a:endParaRPr>
          </a:p>
          <a:p>
            <a:pPr algn="ctr"/>
            <a:r>
              <a:rPr lang="nl-BE" sz="2400" b="1" dirty="0" err="1">
                <a:solidFill>
                  <a:srgbClr val="FFFFFF"/>
                </a:solidFill>
              </a:rPr>
              <a:t>Good</a:t>
            </a:r>
            <a:r>
              <a:rPr lang="nl-BE" sz="2400" b="1" dirty="0">
                <a:solidFill>
                  <a:srgbClr val="FFFFFF"/>
                </a:solidFill>
              </a:rPr>
              <a:t> Energy Schools ‘23-’25</a:t>
            </a:r>
            <a:br>
              <a:rPr lang="nl-BE" sz="2400" b="1" dirty="0"/>
            </a:br>
            <a:br>
              <a:rPr lang="nl-BE" sz="2400" b="1" dirty="0"/>
            </a:br>
            <a:r>
              <a:rPr lang="nl-BE" sz="2400" b="1" dirty="0" err="1">
                <a:solidFill>
                  <a:srgbClr val="FFFFFF"/>
                </a:solidFill>
              </a:rPr>
              <a:t>Adaptable</a:t>
            </a:r>
            <a:r>
              <a:rPr lang="nl-BE" sz="2400" b="1" dirty="0">
                <a:solidFill>
                  <a:srgbClr val="FFFFFF"/>
                </a:solidFill>
              </a:rPr>
              <a:t> à </a:t>
            </a:r>
            <a:r>
              <a:rPr lang="nl-BE" sz="2400" b="1" dirty="0" err="1">
                <a:solidFill>
                  <a:srgbClr val="FFFFFF"/>
                </a:solidFill>
              </a:rPr>
              <a:t>votre</a:t>
            </a:r>
            <a:r>
              <a:rPr lang="nl-BE" sz="2400" b="1" dirty="0">
                <a:solidFill>
                  <a:srgbClr val="FFFFFF"/>
                </a:solidFill>
              </a:rPr>
              <a:t> </a:t>
            </a:r>
            <a:r>
              <a:rPr lang="nl-BE" sz="2400" b="1" dirty="0" err="1">
                <a:solidFill>
                  <a:srgbClr val="FFFFFF"/>
                </a:solidFill>
              </a:rPr>
              <a:t>école</a:t>
            </a:r>
            <a:r>
              <a:rPr lang="nl-BE" sz="2400" b="1" dirty="0">
                <a:solidFill>
                  <a:srgbClr val="FFFFFF"/>
                </a:solidFill>
              </a:rPr>
              <a:t> et </a:t>
            </a:r>
            <a:r>
              <a:rPr lang="nl-BE" sz="2400" b="1" dirty="0" err="1">
                <a:solidFill>
                  <a:srgbClr val="FFFFFF"/>
                </a:solidFill>
              </a:rPr>
              <a:t>aux</a:t>
            </a:r>
            <a:r>
              <a:rPr lang="nl-BE" sz="2400" b="1" dirty="0">
                <a:solidFill>
                  <a:srgbClr val="FFFFFF"/>
                </a:solidFill>
              </a:rPr>
              <a:t> </a:t>
            </a:r>
            <a:r>
              <a:rPr lang="nl-BE" sz="2400" b="1" dirty="0" err="1">
                <a:solidFill>
                  <a:srgbClr val="FFFFFF"/>
                </a:solidFill>
              </a:rPr>
              <a:t>résultats</a:t>
            </a:r>
            <a:r>
              <a:rPr lang="nl-BE" sz="2400" b="1" dirty="0">
                <a:solidFill>
                  <a:srgbClr val="FFFFFF"/>
                </a:solidFill>
              </a:rPr>
              <a:t> de vos audits</a:t>
            </a:r>
            <a:endParaRPr lang="nl-BE" sz="2400" b="1" dirty="0">
              <a:solidFill>
                <a:srgbClr val="FFFFFF"/>
              </a:solidFill>
              <a:ea typeface="Calibri"/>
              <a:cs typeface="Calibri"/>
            </a:endParaRPr>
          </a:p>
          <a:p>
            <a:pPr algn="ctr"/>
            <a:endParaRPr lang="nl-BE" sz="2400" b="1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72A4D4-5127-DC16-75BA-B9462AD4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51514" y="0"/>
            <a:ext cx="1958169" cy="20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6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006E4-E8F1-26EE-BFD7-E7E4F496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46314-F6AE-6662-C5F9-9DE67C78A73F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1895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79F1185-3084-AAA0-E17E-4FC331EFB10C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957EFEBC-6EA5-CBD4-6A62-9255244E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15611A7-3442-2BB0-5151-DEC89431CFA2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1895CE"/>
                </a:solidFill>
              </a:rPr>
              <a:t>Mesures</a:t>
            </a:r>
            <a:r>
              <a:rPr lang="nl-BE" sz="4800" dirty="0">
                <a:solidFill>
                  <a:srgbClr val="1895CE"/>
                </a:solidFill>
              </a:rPr>
              <a:t> </a:t>
            </a:r>
            <a:r>
              <a:rPr lang="nl-BE" sz="4800" dirty="0" err="1">
                <a:solidFill>
                  <a:srgbClr val="1895CE"/>
                </a:solidFill>
              </a:rPr>
              <a:t>d’améliorations</a:t>
            </a:r>
            <a:endParaRPr lang="nl-BE" sz="4800" dirty="0">
              <a:solidFill>
                <a:srgbClr val="1895CE"/>
              </a:solidFill>
            </a:endParaRPr>
          </a:p>
        </p:txBody>
      </p:sp>
      <p:sp>
        <p:nvSpPr>
          <p:cNvPr id="3" name="Tekstvak 7">
            <a:extLst>
              <a:ext uri="{FF2B5EF4-FFF2-40B4-BE49-F238E27FC236}">
                <a16:creationId xmlns:a16="http://schemas.microsoft.com/office/drawing/2014/main" id="{BF4447F6-F9C6-C6DE-81A8-0A3F649AD922}"/>
              </a:ext>
            </a:extLst>
          </p:cNvPr>
          <p:cNvSpPr txBox="1"/>
          <p:nvPr/>
        </p:nvSpPr>
        <p:spPr>
          <a:xfrm>
            <a:off x="365050" y="1378121"/>
            <a:ext cx="84374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 err="1"/>
              <a:t>Chaufferie</a:t>
            </a:r>
            <a:r>
              <a:rPr lang="nl-BE" sz="2800" u="sng" dirty="0"/>
              <a:t> ancien </a:t>
            </a:r>
            <a:r>
              <a:rPr lang="nl-BE" sz="2800" u="sng" dirty="0" err="1"/>
              <a:t>bâtiment</a:t>
            </a:r>
            <a:r>
              <a:rPr lang="nl-BE" sz="2800" u="sng" dirty="0"/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/>
              <a:t> </a:t>
            </a:r>
            <a:r>
              <a:rPr lang="nl-BE" sz="2800" dirty="0" err="1"/>
              <a:t>Rénovation</a:t>
            </a:r>
            <a:r>
              <a:rPr lang="nl-BE" sz="2800" dirty="0"/>
              <a:t> </a:t>
            </a:r>
            <a:r>
              <a:rPr lang="nl-BE" sz="2800" dirty="0" err="1"/>
              <a:t>complète</a:t>
            </a:r>
            <a:endParaRPr lang="nl-BE" sz="2800" dirty="0"/>
          </a:p>
          <a:p>
            <a:pPr>
              <a:buClr>
                <a:srgbClr val="1895CE"/>
              </a:buClr>
            </a:pPr>
            <a:endParaRPr lang="nl-BE" sz="2800" u="sng" dirty="0"/>
          </a:p>
          <a:p>
            <a:pPr>
              <a:buClr>
                <a:srgbClr val="1895CE"/>
              </a:buClr>
            </a:pPr>
            <a:r>
              <a:rPr lang="nl-BE" sz="2800" u="sng" dirty="0" err="1"/>
              <a:t>Régulation</a:t>
            </a:r>
            <a:r>
              <a:rPr lang="nl-BE" sz="2800" u="sng" dirty="0"/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Amélioration</a:t>
            </a:r>
            <a:r>
              <a:rPr lang="nl-BE" sz="2800" dirty="0"/>
              <a:t> de la </a:t>
            </a:r>
            <a:r>
              <a:rPr lang="nl-BE" sz="2800" dirty="0" err="1"/>
              <a:t>régulation</a:t>
            </a:r>
            <a:r>
              <a:rPr lang="nl-BE" sz="2800" dirty="0"/>
              <a:t> et </a:t>
            </a:r>
            <a:r>
              <a:rPr lang="nl-BE" sz="2800" dirty="0" err="1"/>
              <a:t>suivis</a:t>
            </a:r>
            <a:r>
              <a:rPr lang="nl-BE" sz="2800" dirty="0"/>
              <a:t> GTC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/>
          </a:p>
          <a:p>
            <a:pPr>
              <a:buClr>
                <a:srgbClr val="1895CE"/>
              </a:buClr>
            </a:pPr>
            <a:r>
              <a:rPr lang="nl-BE" sz="2800" u="sng" dirty="0" err="1"/>
              <a:t>Isolation</a:t>
            </a:r>
            <a:r>
              <a:rPr lang="nl-BE" sz="2800" u="sng" dirty="0"/>
              <a:t> :</a:t>
            </a: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Isolation</a:t>
            </a:r>
            <a:r>
              <a:rPr lang="nl-BE" sz="2800" dirty="0"/>
              <a:t> des </a:t>
            </a:r>
            <a:r>
              <a:rPr lang="nl-BE" sz="2800" dirty="0" err="1"/>
              <a:t>conduites</a:t>
            </a:r>
            <a:r>
              <a:rPr lang="nl-BE" sz="2800" dirty="0"/>
              <a:t> de chauffage et accessoires en </a:t>
            </a:r>
            <a:r>
              <a:rPr lang="nl-BE" sz="2800" dirty="0" err="1"/>
              <a:t>chaufferie</a:t>
            </a: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473F3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 lvl="1"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67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F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894481" y="6494302"/>
            <a:ext cx="6311457" cy="22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900" b="1" dirty="0" err="1">
                <a:solidFill>
                  <a:srgbClr val="FFFFFF"/>
                </a:solidFill>
                <a:latin typeface="Calibri"/>
                <a:cs typeface="Calibri"/>
              </a:rPr>
              <a:t>GoodPlanet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Belgium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I  Edinburgstraat 26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Rue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d’Edimbourg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Brussel 1050 Bruxelles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T +32 (0)2 893 08 08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www.goodplanet.be</a:t>
            </a:r>
            <a:endParaRPr lang="fr-BE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2" y="5624944"/>
            <a:ext cx="1008297" cy="1037953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609600" y="6572250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706582" y="1704109"/>
            <a:ext cx="7762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chemeClr val="bg1"/>
                </a:solidFill>
              </a:rPr>
              <a:t>Analyse des </a:t>
            </a:r>
            <a:r>
              <a:rPr lang="nl-BE" sz="7200" dirty="0" err="1">
                <a:solidFill>
                  <a:schemeClr val="bg1"/>
                </a:solidFill>
              </a:rPr>
              <a:t>consommations</a:t>
            </a:r>
            <a:endParaRPr lang="nl-B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99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28AF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28AF8A"/>
                </a:solidFill>
              </a:rPr>
              <a:t>Consommation</a:t>
            </a:r>
            <a:endParaRPr lang="nl-BE" sz="4800" dirty="0">
              <a:solidFill>
                <a:srgbClr val="28AF8A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1895CE"/>
              </a:buClr>
            </a:pPr>
            <a:endParaRPr lang="nl-BE" sz="2800" dirty="0"/>
          </a:p>
          <a:p>
            <a:pPr algn="ctr">
              <a:buClr>
                <a:srgbClr val="1895CE"/>
              </a:buClr>
            </a:pPr>
            <a:endParaRPr lang="nl-BE" sz="2800" dirty="0"/>
          </a:p>
          <a:p>
            <a:pPr algn="ctr">
              <a:buClr>
                <a:srgbClr val="1895CE"/>
              </a:buClr>
            </a:pPr>
            <a:r>
              <a:rPr lang="nl-BE" sz="2800" dirty="0"/>
              <a:t>Monitoring </a:t>
            </a:r>
            <a:r>
              <a:rPr lang="nl-BE" sz="2800" dirty="0" err="1"/>
              <a:t>énergétique</a:t>
            </a:r>
            <a:endParaRPr lang="nl-BE" sz="2800" dirty="0"/>
          </a:p>
          <a:p>
            <a:pPr algn="ctr">
              <a:buClr>
                <a:srgbClr val="1895CE"/>
              </a:buClr>
            </a:pPr>
            <a:r>
              <a:rPr lang="nl-BE" sz="2800" dirty="0"/>
              <a:t>=</a:t>
            </a:r>
          </a:p>
          <a:p>
            <a:pPr algn="ctr">
              <a:buClr>
                <a:srgbClr val="1895CE"/>
              </a:buClr>
            </a:pPr>
            <a:r>
              <a:rPr lang="nl-BE" sz="2800" dirty="0" err="1"/>
              <a:t>Comptage</a:t>
            </a:r>
            <a:r>
              <a:rPr lang="nl-BE" sz="2800" dirty="0"/>
              <a:t> et télémétrie</a:t>
            </a:r>
          </a:p>
          <a:p>
            <a:pPr algn="ctr">
              <a:buClr>
                <a:srgbClr val="1895CE"/>
              </a:buClr>
            </a:pPr>
            <a:r>
              <a:rPr lang="nl-BE" sz="2800" dirty="0"/>
              <a:t>=</a:t>
            </a:r>
          </a:p>
          <a:p>
            <a:pPr algn="ctr">
              <a:buClr>
                <a:srgbClr val="1895CE"/>
              </a:buClr>
            </a:pPr>
            <a:r>
              <a:rPr lang="nl-BE" sz="2800" dirty="0" err="1"/>
              <a:t>Suivis</a:t>
            </a:r>
            <a:r>
              <a:rPr lang="nl-BE" sz="2800" dirty="0"/>
              <a:t> et </a:t>
            </a:r>
            <a:r>
              <a:rPr lang="nl-BE" sz="2800" dirty="0" err="1"/>
              <a:t>mesures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971212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28AF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28AF8A"/>
                </a:solidFill>
              </a:rPr>
              <a:t>Consommation</a:t>
            </a:r>
            <a:endParaRPr lang="nl-BE" sz="4800" dirty="0">
              <a:solidFill>
                <a:srgbClr val="28AF8A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Gaz</a:t>
            </a:r>
            <a:r>
              <a:rPr lang="nl-BE" sz="2800" dirty="0"/>
              <a:t> : </a:t>
            </a:r>
          </a:p>
          <a:p>
            <a:pPr lvl="1">
              <a:buClr>
                <a:srgbClr val="AFCA15"/>
              </a:buClr>
            </a:pPr>
            <a:r>
              <a:rPr lang="nl-BE" sz="2800" dirty="0"/>
              <a:t>	annuel 671.000 kWh</a:t>
            </a:r>
          </a:p>
          <a:p>
            <a:pPr lvl="1">
              <a:buClr>
                <a:srgbClr val="AFCA15"/>
              </a:buClr>
            </a:pPr>
            <a:r>
              <a:rPr lang="nl-BE" sz="2800" dirty="0"/>
              <a:t>	</a:t>
            </a:r>
            <a:r>
              <a:rPr lang="nl-BE" sz="2800" dirty="0" err="1"/>
              <a:t>surface</a:t>
            </a:r>
            <a:r>
              <a:rPr lang="nl-BE" sz="2800" dirty="0"/>
              <a:t> </a:t>
            </a:r>
            <a:r>
              <a:rPr lang="nl-BE" sz="2800" dirty="0" err="1"/>
              <a:t>chauffée</a:t>
            </a:r>
            <a:r>
              <a:rPr lang="nl-BE" sz="2800" dirty="0"/>
              <a:t> : 4.780 m² 	</a:t>
            </a:r>
          </a:p>
          <a:p>
            <a:pPr lvl="1">
              <a:buClr>
                <a:srgbClr val="AFCA15"/>
              </a:buClr>
            </a:pPr>
            <a:r>
              <a:rPr lang="nl-BE" sz="2800" dirty="0"/>
              <a:t>	</a:t>
            </a:r>
            <a:r>
              <a:rPr lang="nl-BE" sz="2800" dirty="0" err="1"/>
              <a:t>conso</a:t>
            </a:r>
            <a:r>
              <a:rPr lang="nl-BE" sz="2800" dirty="0"/>
              <a:t> </a:t>
            </a:r>
            <a:r>
              <a:rPr lang="nl-BE" sz="2800" dirty="0" err="1"/>
              <a:t>spécifique</a:t>
            </a:r>
            <a:r>
              <a:rPr lang="nl-BE" sz="2800" dirty="0"/>
              <a:t> : 140 kWh/m²/</a:t>
            </a:r>
            <a:r>
              <a:rPr lang="nl-BE" sz="2800" dirty="0" err="1"/>
              <a:t>an</a:t>
            </a:r>
            <a:endParaRPr lang="nl-BE" sz="2800" dirty="0"/>
          </a:p>
          <a:p>
            <a:pPr lvl="1">
              <a:buClr>
                <a:srgbClr val="AFCA15"/>
              </a:buClr>
            </a:pP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1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567917"/>
              </p:ext>
            </p:extLst>
          </p:nvPr>
        </p:nvGraphicFramePr>
        <p:xfrm>
          <a:off x="547297" y="3556932"/>
          <a:ext cx="4743845" cy="3022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kstvak 7">
            <a:extLst>
              <a:ext uri="{FF2B5EF4-FFF2-40B4-BE49-F238E27FC236}">
                <a16:creationId xmlns:a16="http://schemas.microsoft.com/office/drawing/2014/main" id="{9D15E110-1314-A8B9-3EB6-FCD45CD1A927}"/>
              </a:ext>
            </a:extLst>
          </p:cNvPr>
          <p:cNvSpPr txBox="1"/>
          <p:nvPr/>
        </p:nvSpPr>
        <p:spPr>
          <a:xfrm>
            <a:off x="5654233" y="3623492"/>
            <a:ext cx="2785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Vérification</a:t>
            </a:r>
            <a:r>
              <a:rPr lang="nl-BE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</a:p>
          <a:p>
            <a:pPr>
              <a:buClr>
                <a:srgbClr val="1895CE"/>
              </a:buClr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Pc = 700kW</a:t>
            </a:r>
          </a:p>
          <a:p>
            <a:pPr>
              <a:buClr>
                <a:srgbClr val="1895CE"/>
              </a:buClr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671.000*92%(ECS)/500</a:t>
            </a:r>
          </a:p>
          <a:p>
            <a:pPr>
              <a:buClr>
                <a:srgbClr val="1895CE"/>
              </a:buClr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= 881h/</a:t>
            </a: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buClr>
                <a:srgbClr val="1895CE"/>
              </a:buClr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= </a:t>
            </a: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trop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faible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1895CE"/>
              </a:buClr>
            </a:pP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1895CE"/>
              </a:buClr>
            </a:pP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Bien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 </a:t>
            </a: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compris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entre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1200 et 1600h/</a:t>
            </a:r>
            <a:r>
              <a:rPr lang="nl-B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000" dirty="0"/>
          </a:p>
        </p:txBody>
      </p:sp>
      <p:sp>
        <p:nvSpPr>
          <p:cNvPr id="6" name="Tekstvak 7">
            <a:extLst>
              <a:ext uri="{FF2B5EF4-FFF2-40B4-BE49-F238E27FC236}">
                <a16:creationId xmlns:a16="http://schemas.microsoft.com/office/drawing/2014/main" id="{B4B3FE94-59BC-C117-4FAD-CEDDB7B97944}"/>
              </a:ext>
            </a:extLst>
          </p:cNvPr>
          <p:cNvSpPr txBox="1"/>
          <p:nvPr/>
        </p:nvSpPr>
        <p:spPr>
          <a:xfrm>
            <a:off x="3443343" y="3030162"/>
            <a:ext cx="3464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AFCA15"/>
              </a:buClr>
            </a:pPr>
            <a:r>
              <a:rPr lang="nl-B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moyenne : 135kWh/m²/</a:t>
            </a:r>
            <a:r>
              <a:rPr lang="nl-B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</a:t>
            </a:r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rgbClr val="AFCA15"/>
              </a:buClr>
            </a:pPr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rgbClr val="AFCA15"/>
              </a:buClr>
            </a:pPr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70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28AF8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1F77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28AF8A"/>
                </a:solidFill>
              </a:rPr>
              <a:t>Consommation</a:t>
            </a:r>
            <a:endParaRPr lang="nl-BE" sz="4800" dirty="0">
              <a:solidFill>
                <a:srgbClr val="28AF8A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dirty="0" err="1"/>
              <a:t>Electricité</a:t>
            </a:r>
            <a:r>
              <a:rPr lang="nl-BE" sz="2800" dirty="0"/>
              <a:t> : </a:t>
            </a:r>
          </a:p>
          <a:p>
            <a:pPr lvl="1">
              <a:buClr>
                <a:srgbClr val="AFCA15"/>
              </a:buClr>
            </a:pPr>
            <a:r>
              <a:rPr lang="nl-BE" sz="2800" dirty="0"/>
              <a:t>	annuel 172.000 kWh</a:t>
            </a:r>
          </a:p>
          <a:p>
            <a:pPr lvl="1">
              <a:buClr>
                <a:srgbClr val="AFCA15"/>
              </a:buClr>
            </a:pPr>
            <a:r>
              <a:rPr lang="nl-BE" sz="2800" dirty="0"/>
              <a:t>	</a:t>
            </a:r>
            <a:r>
              <a:rPr lang="nl-BE" sz="2800" dirty="0" err="1"/>
              <a:t>conso</a:t>
            </a:r>
            <a:r>
              <a:rPr lang="nl-BE" sz="2800" dirty="0"/>
              <a:t> </a:t>
            </a:r>
            <a:r>
              <a:rPr lang="nl-BE" sz="2800" dirty="0" err="1"/>
              <a:t>spécifique</a:t>
            </a:r>
            <a:r>
              <a:rPr lang="nl-BE" sz="2800" dirty="0"/>
              <a:t> : 36 kWh/m²/</a:t>
            </a:r>
            <a:r>
              <a:rPr lang="nl-BE" sz="2800" dirty="0" err="1"/>
              <a:t>an</a:t>
            </a:r>
            <a:endParaRPr lang="nl-BE" sz="2800" dirty="0"/>
          </a:p>
          <a:p>
            <a:pPr lvl="1">
              <a:buClr>
                <a:srgbClr val="AFCA15"/>
              </a:buClr>
            </a:pP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1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310565"/>
              </p:ext>
            </p:extLst>
          </p:nvPr>
        </p:nvGraphicFramePr>
        <p:xfrm>
          <a:off x="136567" y="3429000"/>
          <a:ext cx="3277751" cy="286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kstvak 7">
            <a:extLst>
              <a:ext uri="{FF2B5EF4-FFF2-40B4-BE49-F238E27FC236}">
                <a16:creationId xmlns:a16="http://schemas.microsoft.com/office/drawing/2014/main" id="{639C11B2-1F48-F507-C5F6-DA540A9C24E7}"/>
              </a:ext>
            </a:extLst>
          </p:cNvPr>
          <p:cNvSpPr txBox="1"/>
          <p:nvPr/>
        </p:nvSpPr>
        <p:spPr>
          <a:xfrm>
            <a:off x="3088137" y="2669780"/>
            <a:ext cx="3464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AFCA15"/>
              </a:buClr>
            </a:pPr>
            <a:r>
              <a:rPr lang="nl-B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moyenne : 26kWh/m²/</a:t>
            </a:r>
            <a:r>
              <a:rPr lang="nl-B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</a:t>
            </a:r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rgbClr val="AFCA15"/>
              </a:buClr>
            </a:pPr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rgbClr val="AFCA15"/>
              </a:buClr>
            </a:pPr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75BE460-38B5-43CE-BE45-3B253017FB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965795"/>
              </p:ext>
            </p:extLst>
          </p:nvPr>
        </p:nvGraphicFramePr>
        <p:xfrm>
          <a:off x="3642802" y="3143774"/>
          <a:ext cx="4265984" cy="323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69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894481" y="6494302"/>
            <a:ext cx="6311457" cy="22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900" b="1" dirty="0" err="1">
                <a:solidFill>
                  <a:srgbClr val="FFFFFF"/>
                </a:solidFill>
                <a:latin typeface="Calibri"/>
                <a:cs typeface="Calibri"/>
              </a:rPr>
              <a:t>GoodPlanet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Belgium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I  Edinburgstraat 26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Rue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d’Edimbourg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Brussel 1050 Bruxelles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T +32 (0)2 893 08 08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www.goodplanet.be</a:t>
            </a:r>
            <a:endParaRPr lang="fr-BE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2" y="5624944"/>
            <a:ext cx="1008297" cy="1037953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609600" y="6572250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706582" y="1704109"/>
            <a:ext cx="7762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chemeClr val="bg1"/>
                </a:solidFill>
              </a:rPr>
              <a:t>Campagne de </a:t>
            </a:r>
            <a:r>
              <a:rPr lang="nl-BE" sz="7200" dirty="0" err="1">
                <a:solidFill>
                  <a:schemeClr val="bg1"/>
                </a:solidFill>
              </a:rPr>
              <a:t>mesures</a:t>
            </a:r>
            <a:endParaRPr lang="nl-B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35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19D1B8-3A21-E1D2-8A57-611CCF46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70" y="2455473"/>
            <a:ext cx="8752570" cy="348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8880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888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8880A"/>
                </a:solidFill>
              </a:rPr>
              <a:t>Mesure</a:t>
            </a:r>
            <a:r>
              <a:rPr lang="nl-BE" sz="4800" dirty="0">
                <a:solidFill>
                  <a:srgbClr val="E8880A"/>
                </a:solidFill>
              </a:rPr>
              <a:t> des </a:t>
            </a:r>
            <a:r>
              <a:rPr lang="nl-BE" sz="4800" dirty="0" err="1">
                <a:solidFill>
                  <a:srgbClr val="E8880A"/>
                </a:solidFill>
              </a:rPr>
              <a:t>températures</a:t>
            </a:r>
            <a:endParaRPr lang="nl-BE" sz="4800" dirty="0">
              <a:solidFill>
                <a:srgbClr val="E8880A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dirty="0" err="1"/>
              <a:t>Ancienne</a:t>
            </a:r>
            <a:r>
              <a:rPr lang="nl-BE" sz="2800" u="sng" dirty="0"/>
              <a:t> </a:t>
            </a:r>
            <a:r>
              <a:rPr lang="nl-BE" sz="2800" u="sng" dirty="0" err="1"/>
              <a:t>chaufferie</a:t>
            </a:r>
            <a:endParaRPr lang="nl-BE" sz="2800" u="sng" dirty="0"/>
          </a:p>
          <a:p>
            <a:pPr marL="457200" indent="-457200">
              <a:buClr>
                <a:srgbClr val="1895CE"/>
              </a:buClr>
              <a:buBlip>
                <a:blip r:embed="rId4"/>
              </a:buBlip>
            </a:pPr>
            <a:r>
              <a:rPr lang="nl-BE" sz="2800" dirty="0" err="1"/>
              <a:t>Toujours</a:t>
            </a:r>
            <a:r>
              <a:rPr lang="nl-BE" sz="2800" dirty="0"/>
              <a:t> en </a:t>
            </a:r>
            <a:r>
              <a:rPr lang="nl-BE" sz="2800" dirty="0" err="1"/>
              <a:t>température</a:t>
            </a:r>
            <a:r>
              <a:rPr lang="nl-BE" sz="2800" dirty="0"/>
              <a:t> </a:t>
            </a:r>
            <a:r>
              <a:rPr lang="nl-BE" sz="2800" dirty="0" err="1"/>
              <a:t>entre</a:t>
            </a:r>
            <a:r>
              <a:rPr lang="nl-BE" sz="2800" dirty="0"/>
              <a:t> 50 et 75°C.</a:t>
            </a:r>
          </a:p>
        </p:txBody>
      </p:sp>
    </p:spTree>
    <p:extLst>
      <p:ext uri="{BB962C8B-B14F-4D97-AF65-F5344CB8AC3E}">
        <p14:creationId xmlns:p14="http://schemas.microsoft.com/office/powerpoint/2010/main" val="3225545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202A5F-1C89-5F75-A675-EE1FD24D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2" y="2265464"/>
            <a:ext cx="8324295" cy="44786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8880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888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8880A"/>
                </a:solidFill>
              </a:rPr>
              <a:t>Mesure</a:t>
            </a:r>
            <a:r>
              <a:rPr lang="nl-BE" sz="4800" dirty="0">
                <a:solidFill>
                  <a:srgbClr val="E8880A"/>
                </a:solidFill>
              </a:rPr>
              <a:t> des </a:t>
            </a:r>
            <a:r>
              <a:rPr lang="nl-BE" sz="4800" dirty="0" err="1">
                <a:solidFill>
                  <a:srgbClr val="E8880A"/>
                </a:solidFill>
              </a:rPr>
              <a:t>températures</a:t>
            </a:r>
            <a:endParaRPr lang="nl-BE" sz="4800" dirty="0">
              <a:solidFill>
                <a:srgbClr val="E8880A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dirty="0" err="1"/>
              <a:t>Ancienne</a:t>
            </a:r>
            <a:r>
              <a:rPr lang="nl-BE" sz="2800" u="sng" dirty="0"/>
              <a:t> </a:t>
            </a:r>
            <a:r>
              <a:rPr lang="nl-BE" sz="2800" u="sng" dirty="0" err="1"/>
              <a:t>chaufferie</a:t>
            </a:r>
            <a:endParaRPr lang="nl-BE" sz="2800" u="sng" dirty="0"/>
          </a:p>
          <a:p>
            <a:pPr marL="457200" indent="-457200">
              <a:buClr>
                <a:srgbClr val="1895CE"/>
              </a:buClr>
              <a:buBlip>
                <a:blip r:embed="rId4"/>
              </a:buBlip>
            </a:pPr>
            <a:r>
              <a:rPr lang="nl-BE" sz="2800" dirty="0" err="1"/>
              <a:t>Pics</a:t>
            </a:r>
            <a:r>
              <a:rPr lang="nl-BE" sz="2800" dirty="0"/>
              <a:t> nocturnes, pas </a:t>
            </a:r>
            <a:r>
              <a:rPr lang="nl-BE" sz="2800" dirty="0" err="1"/>
              <a:t>d’arrêt</a:t>
            </a:r>
            <a:r>
              <a:rPr lang="nl-BE" sz="2800" dirty="0"/>
              <a:t> des circuits.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54930B-57AF-A592-F30F-289CF697D9F3}"/>
              </a:ext>
            </a:extLst>
          </p:cNvPr>
          <p:cNvSpPr/>
          <p:nvPr/>
        </p:nvSpPr>
        <p:spPr>
          <a:xfrm>
            <a:off x="5025006" y="2497418"/>
            <a:ext cx="796954" cy="696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7593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3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894481" y="6494302"/>
            <a:ext cx="6311457" cy="22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900" b="1" dirty="0" err="1">
                <a:solidFill>
                  <a:srgbClr val="FFFFFF"/>
                </a:solidFill>
                <a:latin typeface="Calibri"/>
                <a:cs typeface="Calibri"/>
              </a:rPr>
              <a:t>GoodPlanet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Belgium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I  Edinburgstraat 26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Rue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d’Edimbourg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Brussel 1050 Bruxelles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T +32 (0)2 893 08 08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www.goodplanet.be</a:t>
            </a:r>
            <a:endParaRPr lang="fr-BE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2" y="5624944"/>
            <a:ext cx="1008297" cy="1037953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609600" y="6572250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84156" y="1100629"/>
            <a:ext cx="77629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 err="1">
                <a:solidFill>
                  <a:schemeClr val="bg1"/>
                </a:solidFill>
              </a:rPr>
              <a:t>Mesures</a:t>
            </a:r>
            <a:r>
              <a:rPr lang="nl-BE" sz="7200" dirty="0">
                <a:solidFill>
                  <a:schemeClr val="bg1"/>
                </a:solidFill>
              </a:rPr>
              <a:t> </a:t>
            </a:r>
            <a:r>
              <a:rPr lang="nl-BE" sz="7200" dirty="0" err="1">
                <a:solidFill>
                  <a:schemeClr val="bg1"/>
                </a:solidFill>
              </a:rPr>
              <a:t>d’amélioration</a:t>
            </a:r>
            <a:r>
              <a:rPr lang="nl-BE" sz="7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BE" sz="7200" dirty="0">
                <a:solidFill>
                  <a:schemeClr val="bg1"/>
                </a:solidFill>
              </a:rPr>
              <a:t>en </a:t>
            </a:r>
            <a:r>
              <a:rPr lang="nl-BE" sz="7200" dirty="0" err="1">
                <a:solidFill>
                  <a:schemeClr val="bg1"/>
                </a:solidFill>
              </a:rPr>
              <a:t>chiffres</a:t>
            </a:r>
            <a:endParaRPr lang="nl-BE" sz="7200" dirty="0">
              <a:solidFill>
                <a:schemeClr val="bg1"/>
              </a:solidFill>
            </a:endParaRPr>
          </a:p>
          <a:p>
            <a:pPr algn="ctr"/>
            <a:endParaRPr lang="nl-B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68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473F3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473F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473F30"/>
                </a:solidFill>
              </a:rPr>
              <a:t>Mesures</a:t>
            </a:r>
            <a:r>
              <a:rPr lang="nl-BE" sz="4800" dirty="0">
                <a:solidFill>
                  <a:srgbClr val="473F30"/>
                </a:solidFill>
              </a:rPr>
              <a:t> </a:t>
            </a:r>
            <a:r>
              <a:rPr lang="nl-BE" sz="4800" dirty="0" err="1">
                <a:solidFill>
                  <a:srgbClr val="473F30"/>
                </a:solidFill>
              </a:rPr>
              <a:t>d’amélioration</a:t>
            </a:r>
            <a:endParaRPr lang="nl-BE" sz="4800" dirty="0">
              <a:solidFill>
                <a:srgbClr val="473F3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b="1" u="sng" dirty="0"/>
              <a:t>M1 : </a:t>
            </a:r>
            <a:r>
              <a:rPr lang="nl-BE" sz="2800" b="1" u="sng" dirty="0" err="1"/>
              <a:t>Rénovation</a:t>
            </a:r>
            <a:r>
              <a:rPr lang="nl-BE" sz="2800" b="1" u="sng" dirty="0"/>
              <a:t> </a:t>
            </a:r>
            <a:r>
              <a:rPr lang="nl-BE" sz="2800" b="1" u="sng" dirty="0" err="1"/>
              <a:t>chaufferie</a:t>
            </a:r>
            <a:r>
              <a:rPr lang="nl-BE" sz="2800" b="1" u="sng" dirty="0"/>
              <a:t> ancien </a:t>
            </a:r>
            <a:r>
              <a:rPr lang="nl-BE" sz="2800" b="1" u="sng" dirty="0" err="1"/>
              <a:t>bâtiment</a:t>
            </a:r>
            <a:endParaRPr lang="nl-BE" sz="2800" b="1" u="sng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500kW </a:t>
            </a:r>
            <a:r>
              <a:rPr lang="nl-BE" sz="2800" dirty="0" err="1"/>
              <a:t>installé</a:t>
            </a: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Economies</a:t>
            </a:r>
            <a:r>
              <a:rPr lang="nl-BE" sz="2800" dirty="0"/>
              <a:t> : 115.000kWh </a:t>
            </a:r>
            <a:r>
              <a:rPr lang="nl-BE" sz="2800" dirty="0" err="1"/>
              <a:t>gaz</a:t>
            </a:r>
            <a:r>
              <a:rPr lang="nl-BE" sz="2800" dirty="0"/>
              <a:t>/</a:t>
            </a:r>
            <a:r>
              <a:rPr lang="nl-BE" sz="2800" dirty="0" err="1"/>
              <a:t>an</a:t>
            </a:r>
            <a:endParaRPr lang="nl-BE" sz="2800" dirty="0"/>
          </a:p>
          <a:p>
            <a:pPr lvl="5">
              <a:buClr>
                <a:srgbClr val="473F30"/>
              </a:buClr>
            </a:pPr>
            <a:r>
              <a:rPr lang="nl-BE" sz="2800" dirty="0"/>
              <a:t>	10.000€/</a:t>
            </a:r>
            <a:r>
              <a:rPr lang="nl-BE" sz="2800" dirty="0" err="1"/>
              <a:t>an</a:t>
            </a: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Investissement</a:t>
            </a:r>
            <a:r>
              <a:rPr lang="nl-BE" sz="2800" dirty="0"/>
              <a:t> : 140.000€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Production</a:t>
            </a:r>
            <a:r>
              <a:rPr lang="nl-BE" sz="2800" dirty="0"/>
              <a:t> ECS ? = </a:t>
            </a:r>
            <a:r>
              <a:rPr lang="nl-BE" sz="2800" dirty="0" err="1"/>
              <a:t>Pertes</a:t>
            </a:r>
            <a:r>
              <a:rPr lang="nl-BE" sz="2800" dirty="0"/>
              <a:t> </a:t>
            </a:r>
            <a:r>
              <a:rPr lang="nl-BE" sz="2800" dirty="0" err="1"/>
              <a:t>importantes</a:t>
            </a:r>
            <a:endParaRPr lang="nl-BE" sz="2800" dirty="0"/>
          </a:p>
          <a:p>
            <a:pPr lvl="2">
              <a:buClr>
                <a:srgbClr val="473F30"/>
              </a:buClr>
            </a:pPr>
            <a:r>
              <a:rPr lang="nl-BE" sz="2800" dirty="0"/>
              <a:t>		</a:t>
            </a:r>
            <a:r>
              <a:rPr lang="nl-BE" sz="2800" dirty="0" err="1"/>
              <a:t>Environ</a:t>
            </a:r>
            <a:r>
              <a:rPr lang="nl-BE" sz="2800" dirty="0"/>
              <a:t> 8% de la </a:t>
            </a:r>
            <a:r>
              <a:rPr lang="nl-BE" sz="2800" dirty="0" err="1"/>
              <a:t>facture</a:t>
            </a:r>
            <a:r>
              <a:rPr lang="nl-BE" sz="2800" dirty="0"/>
              <a:t> de </a:t>
            </a:r>
            <a:r>
              <a:rPr lang="nl-BE" sz="2800" dirty="0" err="1"/>
              <a:t>gaz</a:t>
            </a:r>
            <a:endParaRPr lang="nl-BE" sz="2800" dirty="0"/>
          </a:p>
          <a:p>
            <a:pPr lvl="2">
              <a:buClr>
                <a:srgbClr val="473F30"/>
              </a:buClr>
            </a:pPr>
            <a:r>
              <a:rPr lang="nl-BE" sz="2800" dirty="0"/>
              <a:t>	</a:t>
            </a:r>
          </a:p>
          <a:p>
            <a:pPr lvl="2">
              <a:buClr>
                <a:srgbClr val="473F30"/>
              </a:buClr>
            </a:pPr>
            <a:r>
              <a:rPr lang="nl-BE" sz="2800" dirty="0"/>
              <a:t>	</a:t>
            </a:r>
            <a:r>
              <a:rPr lang="nl-BE" sz="2800" dirty="0" err="1"/>
              <a:t>décentraliser</a:t>
            </a:r>
            <a:r>
              <a:rPr lang="nl-BE" sz="2800" dirty="0"/>
              <a:t> </a:t>
            </a:r>
            <a:r>
              <a:rPr lang="nl-BE" sz="2800" dirty="0" err="1"/>
              <a:t>l’ECS</a:t>
            </a:r>
            <a:r>
              <a:rPr lang="nl-BE" sz="2800" dirty="0"/>
              <a:t> pour les douches </a:t>
            </a:r>
            <a:r>
              <a:rPr lang="nl-BE" sz="2800" dirty="0" err="1"/>
              <a:t>uniquement</a:t>
            </a:r>
            <a:r>
              <a:rPr lang="nl-BE" sz="2800" dirty="0"/>
              <a:t> !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DB3BA4B-AB6A-0288-7F19-11775DAF9205}"/>
              </a:ext>
            </a:extLst>
          </p:cNvPr>
          <p:cNvSpPr/>
          <p:nvPr/>
        </p:nvSpPr>
        <p:spPr>
          <a:xfrm>
            <a:off x="1136709" y="5370209"/>
            <a:ext cx="528506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946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C9F201F-DD12-1EA0-23E6-D42244F1A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0" b="430"/>
          <a:stretch/>
        </p:blipFill>
        <p:spPr>
          <a:xfrm>
            <a:off x="2545935" y="506512"/>
            <a:ext cx="4058559" cy="4313027"/>
          </a:xfrm>
          <a:prstGeom prst="rect">
            <a:avLst/>
          </a:prstGeom>
        </p:spPr>
      </p:pic>
      <p:sp>
        <p:nvSpPr>
          <p:cNvPr id="5" name="Tekstvak 1">
            <a:extLst>
              <a:ext uri="{FF2B5EF4-FFF2-40B4-BE49-F238E27FC236}">
                <a16:creationId xmlns:a16="http://schemas.microsoft.com/office/drawing/2014/main" id="{60ABA338-C4D0-5E8E-6833-C811587AF794}"/>
              </a:ext>
            </a:extLst>
          </p:cNvPr>
          <p:cNvSpPr/>
          <p:nvPr/>
        </p:nvSpPr>
        <p:spPr>
          <a:xfrm>
            <a:off x="2085375" y="5062225"/>
            <a:ext cx="8811042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nl-BE" sz="4400" spc="-1" dirty="0">
                <a:solidFill>
                  <a:srgbClr val="1895CE"/>
                </a:solidFill>
                <a:latin typeface="Calibri"/>
              </a:rPr>
              <a:t>Audit-énergie School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52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473F3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473F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473F30"/>
                </a:solidFill>
              </a:rPr>
              <a:t>Mesures</a:t>
            </a:r>
            <a:r>
              <a:rPr lang="nl-BE" sz="4800" dirty="0">
                <a:solidFill>
                  <a:srgbClr val="473F30"/>
                </a:solidFill>
              </a:rPr>
              <a:t> </a:t>
            </a:r>
            <a:r>
              <a:rPr lang="nl-BE" sz="4800" dirty="0" err="1">
                <a:solidFill>
                  <a:srgbClr val="473F30"/>
                </a:solidFill>
              </a:rPr>
              <a:t>d’amélioration</a:t>
            </a:r>
            <a:endParaRPr lang="nl-BE" sz="4800" dirty="0">
              <a:solidFill>
                <a:srgbClr val="473F3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b="1" u="sng" dirty="0"/>
              <a:t>M2 : </a:t>
            </a:r>
            <a:r>
              <a:rPr lang="nl-BE" sz="2800" b="1" u="sng" dirty="0" err="1"/>
              <a:t>Amélioration</a:t>
            </a:r>
            <a:r>
              <a:rPr lang="nl-BE" sz="2800" b="1" u="sng" dirty="0"/>
              <a:t> de la </a:t>
            </a:r>
            <a:r>
              <a:rPr lang="nl-BE" sz="2800" b="1" u="sng" dirty="0" err="1"/>
              <a:t>régulation</a:t>
            </a:r>
            <a:r>
              <a:rPr lang="nl-BE" sz="2800" b="1" u="sng" dirty="0"/>
              <a:t> et </a:t>
            </a:r>
            <a:r>
              <a:rPr lang="nl-BE" sz="2800" b="1" u="sng" dirty="0" err="1"/>
              <a:t>suivis</a:t>
            </a:r>
            <a:r>
              <a:rPr lang="nl-BE" sz="2800" b="1" u="sng" dirty="0"/>
              <a:t> GTC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Monitoring des compteurs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Gestion</a:t>
            </a:r>
            <a:r>
              <a:rPr lang="nl-BE" sz="2800" dirty="0"/>
              <a:t> des </a:t>
            </a:r>
            <a:r>
              <a:rPr lang="nl-BE" sz="2800" dirty="0" err="1"/>
              <a:t>défauts</a:t>
            </a:r>
            <a:r>
              <a:rPr lang="nl-BE" sz="2800" dirty="0"/>
              <a:t> : </a:t>
            </a:r>
            <a:r>
              <a:rPr lang="nl-BE" sz="2800" dirty="0" err="1"/>
              <a:t>alarmes</a:t>
            </a:r>
            <a:r>
              <a:rPr lang="nl-BE" sz="2800" dirty="0"/>
              <a:t> 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Suivis</a:t>
            </a:r>
            <a:r>
              <a:rPr lang="nl-BE" sz="2800" dirty="0"/>
              <a:t> des </a:t>
            </a:r>
            <a:r>
              <a:rPr lang="nl-BE" sz="2800" dirty="0" err="1"/>
              <a:t>installations</a:t>
            </a:r>
            <a:r>
              <a:rPr lang="nl-BE" sz="2800" dirty="0"/>
              <a:t> à </a:t>
            </a:r>
            <a:r>
              <a:rPr lang="nl-BE" sz="2800" dirty="0" err="1"/>
              <a:t>distance</a:t>
            </a: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lvl="2">
              <a:buClr>
                <a:srgbClr val="473F30"/>
              </a:buClr>
            </a:pPr>
            <a:r>
              <a:rPr lang="nl-BE" sz="2800" dirty="0"/>
              <a:t>	</a:t>
            </a:r>
            <a:r>
              <a:rPr lang="nl-BE" sz="2800" dirty="0" err="1"/>
              <a:t>étendre</a:t>
            </a:r>
            <a:r>
              <a:rPr lang="nl-BE" sz="2800" dirty="0"/>
              <a:t> </a:t>
            </a:r>
            <a:r>
              <a:rPr lang="nl-BE" sz="2800" dirty="0" err="1"/>
              <a:t>le</a:t>
            </a:r>
            <a:r>
              <a:rPr lang="nl-BE" sz="2800" dirty="0"/>
              <a:t> Siemens SYNCO </a:t>
            </a:r>
            <a:r>
              <a:rPr lang="nl-BE" sz="2800" dirty="0" err="1"/>
              <a:t>sur</a:t>
            </a:r>
            <a:r>
              <a:rPr lang="nl-BE" sz="2800" dirty="0"/>
              <a:t> la </a:t>
            </a:r>
            <a:r>
              <a:rPr lang="nl-BE" sz="2800" dirty="0" err="1"/>
              <a:t>chaufferie</a:t>
            </a:r>
            <a:r>
              <a:rPr lang="nl-BE" sz="2800" dirty="0"/>
              <a:t> à 	</a:t>
            </a:r>
            <a:r>
              <a:rPr lang="nl-BE" sz="2800" dirty="0" err="1"/>
              <a:t>rénover</a:t>
            </a:r>
            <a:r>
              <a:rPr lang="nl-BE" sz="2800" dirty="0"/>
              <a:t> + raccordement data </a:t>
            </a:r>
            <a:r>
              <a:rPr lang="nl-BE" sz="2800" dirty="0" err="1"/>
              <a:t>avec</a:t>
            </a:r>
            <a:r>
              <a:rPr lang="nl-BE" sz="2800" dirty="0"/>
              <a:t> la nouvelle 	</a:t>
            </a:r>
            <a:r>
              <a:rPr lang="nl-BE" sz="2800" dirty="0" err="1"/>
              <a:t>chaufferie</a:t>
            </a:r>
            <a:endParaRPr lang="nl-BE" sz="2800" dirty="0"/>
          </a:p>
          <a:p>
            <a:pPr lvl="2">
              <a:buClr>
                <a:srgbClr val="473F30"/>
              </a:buClr>
            </a:pPr>
            <a:endParaRPr lang="nl-BE" sz="2800" dirty="0"/>
          </a:p>
          <a:p>
            <a:pPr lvl="2">
              <a:buClr>
                <a:srgbClr val="473F30"/>
              </a:buClr>
            </a:pPr>
            <a:r>
              <a:rPr lang="nl-BE" sz="2800" dirty="0"/>
              <a:t>	4% </a:t>
            </a:r>
            <a:r>
              <a:rPr lang="nl-BE" sz="2800" dirty="0" err="1"/>
              <a:t>d’économie</a:t>
            </a:r>
            <a:r>
              <a:rPr lang="nl-BE" sz="2800" dirty="0"/>
              <a:t> en </a:t>
            </a:r>
            <a:r>
              <a:rPr lang="nl-BE" sz="2800" dirty="0" err="1"/>
              <a:t>gaz</a:t>
            </a:r>
            <a:endParaRPr lang="nl-BE" sz="2800" dirty="0"/>
          </a:p>
          <a:p>
            <a:pPr lvl="2">
              <a:buClr>
                <a:srgbClr val="473F30"/>
              </a:buClr>
            </a:pPr>
            <a:r>
              <a:rPr lang="nl-BE" sz="2800" dirty="0"/>
              <a:t>	2.200€/</a:t>
            </a:r>
            <a:r>
              <a:rPr lang="nl-BE" sz="2800" dirty="0" err="1"/>
              <a:t>an</a:t>
            </a:r>
            <a:r>
              <a:rPr lang="nl-BE" sz="2800" dirty="0"/>
              <a:t> </a:t>
            </a:r>
            <a:r>
              <a:rPr lang="nl-BE" sz="2800" dirty="0" err="1"/>
              <a:t>d’économies</a:t>
            </a:r>
            <a:r>
              <a:rPr lang="nl-BE" sz="2800" dirty="0"/>
              <a:t> </a:t>
            </a:r>
          </a:p>
          <a:p>
            <a:pPr lvl="2">
              <a:buClr>
                <a:srgbClr val="473F30"/>
              </a:buClr>
            </a:pPr>
            <a:r>
              <a:rPr lang="nl-BE" sz="2800" dirty="0"/>
              <a:t>	8.400€ </a:t>
            </a:r>
            <a:r>
              <a:rPr lang="nl-BE" sz="2800" dirty="0" err="1"/>
              <a:t>d’investissement</a:t>
            </a:r>
            <a:endParaRPr lang="nl-BE" sz="2800" dirty="0"/>
          </a:p>
          <a:p>
            <a:pPr lvl="2">
              <a:buClr>
                <a:srgbClr val="473F30"/>
              </a:buClr>
            </a:pPr>
            <a:r>
              <a:rPr lang="nl-BE" sz="2800" dirty="0"/>
              <a:t>	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DB3BA4B-AB6A-0288-7F19-11775DAF9205}"/>
              </a:ext>
            </a:extLst>
          </p:cNvPr>
          <p:cNvSpPr/>
          <p:nvPr/>
        </p:nvSpPr>
        <p:spPr>
          <a:xfrm>
            <a:off x="1077986" y="3689304"/>
            <a:ext cx="528506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8D6649B-079E-7C5E-F70D-182F0D1CA307}"/>
              </a:ext>
            </a:extLst>
          </p:cNvPr>
          <p:cNvSpPr/>
          <p:nvPr/>
        </p:nvSpPr>
        <p:spPr>
          <a:xfrm>
            <a:off x="1077986" y="5380645"/>
            <a:ext cx="528506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2035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473F3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473F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473F30"/>
                </a:solidFill>
              </a:rPr>
              <a:t>Mesures</a:t>
            </a:r>
            <a:r>
              <a:rPr lang="nl-BE" sz="4800" dirty="0">
                <a:solidFill>
                  <a:srgbClr val="473F30"/>
                </a:solidFill>
              </a:rPr>
              <a:t> </a:t>
            </a:r>
            <a:r>
              <a:rPr lang="nl-BE" sz="4800" dirty="0" err="1">
                <a:solidFill>
                  <a:srgbClr val="473F30"/>
                </a:solidFill>
              </a:rPr>
              <a:t>d’amélioration</a:t>
            </a:r>
            <a:endParaRPr lang="nl-BE" sz="4800" dirty="0">
              <a:solidFill>
                <a:srgbClr val="473F3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b="1" u="sng" dirty="0"/>
              <a:t>M3 : </a:t>
            </a:r>
            <a:r>
              <a:rPr lang="nl-BE" sz="2800" b="1" u="sng" dirty="0" err="1"/>
              <a:t>Photovoltaïques</a:t>
            </a:r>
            <a:endParaRPr lang="nl-BE" sz="2800" b="1" u="sng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91kWc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Production</a:t>
            </a:r>
            <a:r>
              <a:rPr lang="nl-BE" sz="2800" dirty="0"/>
              <a:t> : 79.000kWh/</a:t>
            </a:r>
            <a:r>
              <a:rPr lang="nl-BE" sz="2800" dirty="0" err="1"/>
              <a:t>an</a:t>
            </a: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Economies</a:t>
            </a:r>
            <a:r>
              <a:rPr lang="nl-BE" sz="2800" dirty="0"/>
              <a:t> : 9.000€/</a:t>
            </a:r>
            <a:r>
              <a:rPr lang="nl-BE" sz="2800" dirty="0" err="1"/>
              <a:t>an</a:t>
            </a: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Investissement</a:t>
            </a:r>
            <a:r>
              <a:rPr lang="nl-BE" sz="2800" dirty="0"/>
              <a:t> : 82.000€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Surplus </a:t>
            </a:r>
            <a:r>
              <a:rPr lang="nl-BE" sz="2800" dirty="0" err="1"/>
              <a:t>d’électricité</a:t>
            </a:r>
            <a:r>
              <a:rPr lang="nl-BE" sz="2800" dirty="0"/>
              <a:t> ?</a:t>
            </a:r>
          </a:p>
          <a:p>
            <a:pPr lvl="2">
              <a:buClr>
                <a:srgbClr val="473F30"/>
              </a:buClr>
            </a:pPr>
            <a:r>
              <a:rPr lang="nl-BE" sz="2800" dirty="0"/>
              <a:t>	</a:t>
            </a:r>
            <a:r>
              <a:rPr lang="nl-BE" sz="2800" dirty="0" err="1"/>
              <a:t>communauté</a:t>
            </a:r>
            <a:r>
              <a:rPr lang="nl-BE" sz="2800" dirty="0"/>
              <a:t> </a:t>
            </a:r>
            <a:r>
              <a:rPr lang="nl-BE" sz="2800" dirty="0" err="1"/>
              <a:t>d’énergie</a:t>
            </a:r>
            <a:r>
              <a:rPr lang="nl-BE" sz="2800" dirty="0"/>
              <a:t> ! 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33E73-B2F9-2E1E-A357-71B14B313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405" y="1357470"/>
            <a:ext cx="3221086" cy="286855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DB3BA4B-AB6A-0288-7F19-11775DAF9205}"/>
              </a:ext>
            </a:extLst>
          </p:cNvPr>
          <p:cNvSpPr/>
          <p:nvPr/>
        </p:nvSpPr>
        <p:spPr>
          <a:xfrm>
            <a:off x="1208015" y="4567805"/>
            <a:ext cx="528506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8540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473F3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473F3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473F30"/>
                </a:solidFill>
              </a:rPr>
              <a:t>Mesures</a:t>
            </a:r>
            <a:r>
              <a:rPr lang="nl-BE" sz="4800" dirty="0">
                <a:solidFill>
                  <a:srgbClr val="473F30"/>
                </a:solidFill>
              </a:rPr>
              <a:t> </a:t>
            </a:r>
            <a:r>
              <a:rPr lang="nl-BE" sz="4800" dirty="0" err="1">
                <a:solidFill>
                  <a:srgbClr val="473F30"/>
                </a:solidFill>
              </a:rPr>
              <a:t>d’amélioration</a:t>
            </a:r>
            <a:endParaRPr lang="nl-BE" sz="4800" dirty="0">
              <a:solidFill>
                <a:srgbClr val="473F3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r>
              <a:rPr lang="nl-BE" sz="2800" b="1" u="sng" dirty="0"/>
              <a:t>M4 : </a:t>
            </a:r>
            <a:r>
              <a:rPr lang="nl-BE" sz="2800" b="1" u="sng" dirty="0" err="1"/>
              <a:t>Isolation</a:t>
            </a:r>
            <a:r>
              <a:rPr lang="nl-BE" sz="2800" b="1" u="sng" dirty="0"/>
              <a:t> des </a:t>
            </a:r>
            <a:r>
              <a:rPr lang="nl-BE" sz="2800" b="1" u="sng" dirty="0" err="1"/>
              <a:t>murs</a:t>
            </a:r>
            <a:endParaRPr lang="nl-BE" sz="2800" b="1" u="sng" dirty="0"/>
          </a:p>
          <a:p>
            <a:pPr lvl="1">
              <a:buClr>
                <a:srgbClr val="473F30"/>
              </a:buClr>
            </a:pP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Travaux</a:t>
            </a:r>
            <a:r>
              <a:rPr lang="nl-BE" sz="2800" dirty="0"/>
              <a:t> importants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Economies</a:t>
            </a:r>
            <a:r>
              <a:rPr lang="nl-BE" sz="2800" dirty="0"/>
              <a:t> : 18.000€/</a:t>
            </a:r>
            <a:r>
              <a:rPr lang="nl-BE" sz="2800" dirty="0" err="1"/>
              <a:t>an</a:t>
            </a:r>
            <a:endParaRPr lang="nl-BE" sz="2800" dirty="0"/>
          </a:p>
          <a:p>
            <a:pPr lvl="3">
              <a:buClr>
                <a:srgbClr val="473F30"/>
              </a:buClr>
            </a:pPr>
            <a:r>
              <a:rPr lang="nl-BE" sz="2800" dirty="0"/>
              <a:t>Soit 220.000kWh/</a:t>
            </a:r>
            <a:r>
              <a:rPr lang="nl-BE" sz="2800" dirty="0" err="1"/>
              <a:t>an</a:t>
            </a:r>
            <a:r>
              <a:rPr lang="nl-BE" sz="2800" dirty="0"/>
              <a:t> de </a:t>
            </a:r>
            <a:r>
              <a:rPr lang="nl-BE" sz="2800" dirty="0" err="1"/>
              <a:t>gaz</a:t>
            </a:r>
            <a:endParaRPr lang="nl-BE" sz="2800" dirty="0"/>
          </a:p>
          <a:p>
            <a:pPr lvl="3">
              <a:buClr>
                <a:srgbClr val="473F30"/>
              </a:buClr>
            </a:pPr>
            <a:r>
              <a:rPr lang="nl-BE" sz="2800" dirty="0"/>
              <a:t>32% de la </a:t>
            </a:r>
            <a:r>
              <a:rPr lang="nl-BE" sz="2800" dirty="0" err="1"/>
              <a:t>consommation</a:t>
            </a:r>
            <a:r>
              <a:rPr lang="nl-BE" sz="2800" dirty="0"/>
              <a:t> totale</a:t>
            </a:r>
          </a:p>
          <a:p>
            <a:pPr lvl="3">
              <a:buClr>
                <a:srgbClr val="473F30"/>
              </a:buClr>
            </a:pPr>
            <a:endParaRPr lang="nl-BE" sz="2800" dirty="0"/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Investissement</a:t>
            </a:r>
            <a:r>
              <a:rPr lang="nl-BE" sz="2800" dirty="0"/>
              <a:t> : 690.000€ (190€/m²)</a:t>
            </a:r>
          </a:p>
          <a:p>
            <a:pPr marL="914400" lvl="1" indent="-457200">
              <a:buClr>
                <a:srgbClr val="473F30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Temps</a:t>
            </a:r>
            <a:r>
              <a:rPr lang="nl-BE" sz="2800" dirty="0"/>
              <a:t> de retour </a:t>
            </a:r>
            <a:r>
              <a:rPr lang="nl-BE" sz="2800" dirty="0" err="1"/>
              <a:t>sur</a:t>
            </a:r>
            <a:r>
              <a:rPr lang="nl-BE" sz="2800" dirty="0"/>
              <a:t> </a:t>
            </a:r>
            <a:r>
              <a:rPr lang="nl-BE" sz="2800" dirty="0" err="1"/>
              <a:t>investissement</a:t>
            </a:r>
            <a:r>
              <a:rPr lang="nl-BE" sz="2800" dirty="0"/>
              <a:t> : 39 </a:t>
            </a:r>
            <a:r>
              <a:rPr lang="nl-BE" sz="2800" dirty="0" err="1"/>
              <a:t>ans</a:t>
            </a: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b="1" u="sng" dirty="0"/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26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6F544-D830-7330-9107-738DF54B35DF}"/>
              </a:ext>
            </a:extLst>
          </p:cNvPr>
          <p:cNvSpPr txBox="1"/>
          <p:nvPr/>
        </p:nvSpPr>
        <p:spPr>
          <a:xfrm>
            <a:off x="0" y="1243316"/>
            <a:ext cx="91439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1895CE"/>
              </a:buClr>
            </a:pPr>
            <a:r>
              <a:rPr lang="nl-BE" sz="3400" dirty="0">
                <a:solidFill>
                  <a:schemeClr val="bg1"/>
                </a:solidFill>
              </a:rPr>
              <a:t>Merci pour </a:t>
            </a:r>
            <a:r>
              <a:rPr lang="nl-BE" sz="3400" dirty="0" err="1">
                <a:solidFill>
                  <a:schemeClr val="bg1"/>
                </a:solidFill>
              </a:rPr>
              <a:t>votre</a:t>
            </a:r>
            <a:r>
              <a:rPr lang="nl-BE" sz="3400" dirty="0">
                <a:solidFill>
                  <a:schemeClr val="bg1"/>
                </a:solidFill>
              </a:rPr>
              <a:t> attention</a:t>
            </a:r>
          </a:p>
          <a:p>
            <a:pPr marL="457200" indent="-457200" algn="ctr">
              <a:buClr>
                <a:srgbClr val="1895CE"/>
              </a:buClr>
              <a:buBlip>
                <a:blip r:embed="rId3"/>
              </a:buBlip>
            </a:pPr>
            <a:endParaRPr lang="nl-BE" sz="3400" dirty="0">
              <a:solidFill>
                <a:schemeClr val="bg1"/>
              </a:solidFill>
            </a:endParaRPr>
          </a:p>
          <a:p>
            <a:pPr algn="ctr">
              <a:buClr>
                <a:srgbClr val="1895CE"/>
              </a:buClr>
            </a:pPr>
            <a:endParaRPr lang="nl-BE" sz="3400" dirty="0">
              <a:solidFill>
                <a:schemeClr val="bg1"/>
              </a:solidFill>
            </a:endParaRPr>
          </a:p>
          <a:p>
            <a:pPr algn="ctr">
              <a:buClr>
                <a:srgbClr val="1895CE"/>
              </a:buClr>
            </a:pPr>
            <a:r>
              <a:rPr lang="nl-BE" sz="3400" dirty="0" err="1">
                <a:solidFill>
                  <a:schemeClr val="bg1"/>
                </a:solidFill>
              </a:rPr>
              <a:t>Questions</a:t>
            </a:r>
            <a:r>
              <a:rPr lang="nl-BE" sz="3400" dirty="0">
                <a:solidFill>
                  <a:schemeClr val="bg1"/>
                </a:solidFill>
              </a:rPr>
              <a:t>/</a:t>
            </a:r>
            <a:r>
              <a:rPr lang="nl-BE" sz="3400" dirty="0" err="1">
                <a:solidFill>
                  <a:schemeClr val="bg1"/>
                </a:solidFill>
              </a:rPr>
              <a:t>réponses</a:t>
            </a:r>
            <a:endParaRPr lang="nl-BE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1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AFCA1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AFCA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>
                <a:solidFill>
                  <a:srgbClr val="AFCA15"/>
                </a:solidFill>
              </a:rPr>
              <a:t>Vue </a:t>
            </a:r>
            <a:r>
              <a:rPr lang="nl-BE" sz="4800" dirty="0" err="1">
                <a:solidFill>
                  <a:srgbClr val="AFCA15"/>
                </a:solidFill>
              </a:rPr>
              <a:t>aérienne</a:t>
            </a:r>
            <a:r>
              <a:rPr lang="nl-BE" sz="4800" dirty="0">
                <a:solidFill>
                  <a:srgbClr val="AFCA15"/>
                </a:solidFill>
              </a:rPr>
              <a:t> des </a:t>
            </a:r>
            <a:r>
              <a:rPr lang="nl-BE" sz="4800" dirty="0" err="1">
                <a:solidFill>
                  <a:srgbClr val="AFCA15"/>
                </a:solidFill>
              </a:rPr>
              <a:t>bâtiments</a:t>
            </a:r>
            <a:endParaRPr lang="nl-BE" sz="4800" dirty="0">
              <a:solidFill>
                <a:srgbClr val="AFCA1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315F6-7419-7025-72B7-B10EA951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04" y="1452394"/>
            <a:ext cx="4665874" cy="53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C7718-EC93-07FD-71C8-0E08E426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2">
            <a:extLst>
              <a:ext uri="{FF2B5EF4-FFF2-40B4-BE49-F238E27FC236}">
                <a16:creationId xmlns:a16="http://schemas.microsoft.com/office/drawing/2014/main" id="{700F0960-FE3E-3465-4F12-8953C248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52B205-1E8D-378B-1E47-975FAA3C8347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AFCA1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79C3A04-7D00-26BE-20FD-68CCEF593A02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AFCA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969DBB-B423-50C1-0058-E0B4498EAAB3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AFCA15"/>
                </a:solidFill>
              </a:rPr>
              <a:t>Description</a:t>
            </a:r>
            <a:r>
              <a:rPr lang="nl-BE" sz="4800" dirty="0">
                <a:solidFill>
                  <a:srgbClr val="AFCA15"/>
                </a:solidFill>
              </a:rPr>
              <a:t> des </a:t>
            </a:r>
            <a:r>
              <a:rPr lang="nl-BE" sz="4800" dirty="0" err="1">
                <a:solidFill>
                  <a:srgbClr val="AFCA15"/>
                </a:solidFill>
              </a:rPr>
              <a:t>bâtiments</a:t>
            </a:r>
            <a:endParaRPr lang="nl-BE" sz="4800" dirty="0">
              <a:solidFill>
                <a:srgbClr val="AFCA15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E6046E6-0355-EEEC-C5C1-BF4EECE4B2B0}"/>
              </a:ext>
            </a:extLst>
          </p:cNvPr>
          <p:cNvSpPr txBox="1"/>
          <p:nvPr/>
        </p:nvSpPr>
        <p:spPr>
          <a:xfrm>
            <a:off x="365050" y="1378121"/>
            <a:ext cx="8437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dirty="0"/>
              <a:t>Ancien </a:t>
            </a:r>
            <a:r>
              <a:rPr lang="nl-BE" sz="2800" u="sng" dirty="0" err="1"/>
              <a:t>bâtiment</a:t>
            </a:r>
            <a:endParaRPr lang="nl-BE" sz="2800" u="sng" dirty="0"/>
          </a:p>
          <a:p>
            <a:pPr marL="457200" indent="-457200">
              <a:buClr>
                <a:srgbClr val="AFCA15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Salles</a:t>
            </a:r>
            <a:r>
              <a:rPr lang="nl-BE" sz="2800" dirty="0"/>
              <a:t> de classes, </a:t>
            </a:r>
            <a:r>
              <a:rPr lang="nl-BE" sz="2800" dirty="0" err="1"/>
              <a:t>bureaux</a:t>
            </a:r>
            <a:r>
              <a:rPr lang="nl-BE" sz="2800" dirty="0"/>
              <a:t>, </a:t>
            </a:r>
            <a:r>
              <a:rPr lang="nl-BE" sz="2800" dirty="0" err="1"/>
              <a:t>gymnase</a:t>
            </a:r>
            <a:r>
              <a:rPr lang="nl-BE" sz="2800" dirty="0"/>
              <a:t>, </a:t>
            </a:r>
            <a:r>
              <a:rPr lang="nl-BE" sz="2800" dirty="0" err="1"/>
              <a:t>réfectoire</a:t>
            </a: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  <a:p>
            <a:r>
              <a:rPr lang="nl-BE" sz="2800" u="sng" dirty="0"/>
              <a:t>Nouveau </a:t>
            </a:r>
            <a:r>
              <a:rPr lang="nl-BE" sz="2800" u="sng" dirty="0" err="1"/>
              <a:t>bâtiment</a:t>
            </a:r>
            <a:endParaRPr lang="nl-BE" sz="2800" u="sng" dirty="0"/>
          </a:p>
          <a:p>
            <a:pPr marL="457200" indent="-457200">
              <a:buClr>
                <a:srgbClr val="AFCA15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Salle</a:t>
            </a:r>
            <a:r>
              <a:rPr lang="nl-BE" sz="2800" dirty="0"/>
              <a:t> de classes, </a:t>
            </a:r>
            <a:r>
              <a:rPr lang="nl-BE" sz="2800" dirty="0" err="1"/>
              <a:t>bureaux</a:t>
            </a:r>
            <a:r>
              <a:rPr lang="nl-BE" sz="2800" dirty="0"/>
              <a:t>, </a:t>
            </a:r>
            <a:r>
              <a:rPr lang="nl-BE" sz="2800" dirty="0" err="1"/>
              <a:t>bibliothèque</a:t>
            </a:r>
            <a:r>
              <a:rPr lang="nl-BE" sz="2800" dirty="0"/>
              <a:t>, multimédia</a:t>
            </a:r>
          </a:p>
          <a:p>
            <a:pPr marL="457200" indent="-457200">
              <a:buClr>
                <a:srgbClr val="AFCA15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>
              <a:buClr>
                <a:srgbClr val="AFCA15"/>
              </a:buClr>
            </a:pP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87625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2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894481" y="6494302"/>
            <a:ext cx="6311457" cy="225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900" b="1" dirty="0" err="1">
                <a:solidFill>
                  <a:srgbClr val="FFFFFF"/>
                </a:solidFill>
                <a:latin typeface="Calibri"/>
                <a:cs typeface="Calibri"/>
              </a:rPr>
              <a:t>GoodPlanet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Belgium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I  Edinburgstraat 26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Rue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d’Edimbourg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Brussel 1050 Bruxelles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>
                <a:solidFill>
                  <a:srgbClr val="FFFFFF"/>
                </a:solidFill>
                <a:latin typeface="Calibri"/>
                <a:cs typeface="Calibri"/>
              </a:rPr>
              <a:t>T +32 (0)2 893 08 08 </a:t>
            </a:r>
            <a:r>
              <a:rPr lang="nl-NL" sz="900" b="1" dirty="0">
                <a:solidFill>
                  <a:srgbClr val="FFFFFF"/>
                </a:solidFill>
                <a:latin typeface="Calibri"/>
                <a:cs typeface="Calibri"/>
              </a:rPr>
              <a:t> I  </a:t>
            </a:r>
            <a:r>
              <a:rPr lang="nl-NL" sz="900" dirty="0" err="1">
                <a:solidFill>
                  <a:srgbClr val="FFFFFF"/>
                </a:solidFill>
                <a:latin typeface="Calibri"/>
                <a:cs typeface="Calibri"/>
              </a:rPr>
              <a:t>www.goodplanet.be</a:t>
            </a:r>
            <a:endParaRPr lang="fr-BE" sz="9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2" y="5624944"/>
            <a:ext cx="1008297" cy="1037953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609600" y="6572250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706582" y="1704109"/>
            <a:ext cx="7762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 err="1">
                <a:solidFill>
                  <a:schemeClr val="bg1"/>
                </a:solidFill>
              </a:rPr>
              <a:t>Description</a:t>
            </a:r>
            <a:r>
              <a:rPr lang="nl-BE" sz="7200" dirty="0">
                <a:solidFill>
                  <a:schemeClr val="bg1"/>
                </a:solidFill>
              </a:rPr>
              <a:t> de </a:t>
            </a:r>
            <a:r>
              <a:rPr lang="nl-BE" sz="7200" dirty="0" err="1">
                <a:solidFill>
                  <a:schemeClr val="bg1"/>
                </a:solidFill>
              </a:rPr>
              <a:t>l’enveloppe</a:t>
            </a:r>
            <a:endParaRPr lang="nl-B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52B5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52B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52B51"/>
                </a:solidFill>
              </a:rPr>
              <a:t>Description</a:t>
            </a:r>
            <a:r>
              <a:rPr lang="nl-BE" sz="4800" dirty="0">
                <a:solidFill>
                  <a:srgbClr val="E52B51"/>
                </a:solidFill>
              </a:rPr>
              <a:t> de </a:t>
            </a:r>
            <a:r>
              <a:rPr lang="nl-BE" sz="4800" dirty="0" err="1">
                <a:solidFill>
                  <a:srgbClr val="E52B51"/>
                </a:solidFill>
              </a:rPr>
              <a:t>l’enveloppe</a:t>
            </a:r>
            <a:endParaRPr lang="nl-BE" sz="4800" dirty="0">
              <a:solidFill>
                <a:srgbClr val="E52B5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 err="1"/>
              <a:t>Murs</a:t>
            </a:r>
            <a:r>
              <a:rPr lang="nl-BE" sz="2800" u="sng" dirty="0"/>
              <a:t> : </a:t>
            </a:r>
            <a:endParaRPr lang="nl-BE" sz="2800" dirty="0"/>
          </a:p>
          <a:p>
            <a:pPr marL="914400" lvl="1" indent="-457200">
              <a:buClr>
                <a:srgbClr val="E52B51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Maçonnerie </a:t>
            </a:r>
            <a:r>
              <a:rPr lang="nl-BE" sz="2800" dirty="0" err="1"/>
              <a:t>briques</a:t>
            </a:r>
            <a:r>
              <a:rPr lang="nl-BE" sz="2800" dirty="0"/>
              <a:t> et béton </a:t>
            </a:r>
          </a:p>
          <a:p>
            <a:pPr lvl="1">
              <a:buClr>
                <a:srgbClr val="1895CE"/>
              </a:buClr>
            </a:pPr>
            <a:r>
              <a:rPr lang="nl-BE" sz="2800" dirty="0"/>
              <a:t>	non </a:t>
            </a:r>
            <a:r>
              <a:rPr lang="nl-BE" sz="2800" dirty="0" err="1"/>
              <a:t>isolé</a:t>
            </a:r>
            <a:r>
              <a:rPr lang="nl-BE" sz="2800" dirty="0"/>
              <a:t> ; U = 2 W/m</a:t>
            </a:r>
            <a:r>
              <a:rPr lang="nl-BE" sz="2800" baseline="30000" dirty="0"/>
              <a:t>2</a:t>
            </a:r>
            <a:r>
              <a:rPr lang="nl-BE" sz="2800" dirty="0"/>
              <a:t>K </a:t>
            </a:r>
          </a:p>
          <a:p>
            <a:pPr lvl="1">
              <a:buClr>
                <a:srgbClr val="1895CE"/>
              </a:buClr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45543-5043-CB14-FE53-5E7D85A4B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53" y="2975516"/>
            <a:ext cx="2521523" cy="3362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E6B479-0396-37D1-F1DC-EB052CFF6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600" y="2975516"/>
            <a:ext cx="2425579" cy="33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52B5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52B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52B51"/>
                </a:solidFill>
              </a:rPr>
              <a:t>Description</a:t>
            </a:r>
            <a:r>
              <a:rPr lang="nl-BE" sz="4800" dirty="0">
                <a:solidFill>
                  <a:srgbClr val="E52B51"/>
                </a:solidFill>
              </a:rPr>
              <a:t> de </a:t>
            </a:r>
            <a:r>
              <a:rPr lang="nl-BE" sz="4800" dirty="0" err="1">
                <a:solidFill>
                  <a:srgbClr val="E52B51"/>
                </a:solidFill>
              </a:rPr>
              <a:t>l’enveloppe</a:t>
            </a:r>
            <a:endParaRPr lang="nl-BE" sz="4800" dirty="0">
              <a:solidFill>
                <a:srgbClr val="E52B5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5050" y="1378121"/>
            <a:ext cx="8437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95CE"/>
              </a:buClr>
            </a:pPr>
            <a:r>
              <a:rPr lang="nl-BE" sz="2800" u="sng" dirty="0" err="1"/>
              <a:t>Toitures</a:t>
            </a:r>
            <a:r>
              <a:rPr lang="nl-BE" sz="2800" u="sng" dirty="0"/>
              <a:t> : </a:t>
            </a:r>
            <a:endParaRPr lang="nl-BE" sz="2800" dirty="0"/>
          </a:p>
          <a:p>
            <a:pPr marL="914400" lvl="1" indent="-457200">
              <a:buClr>
                <a:srgbClr val="E52B51"/>
              </a:buClr>
              <a:buFont typeface="Arial" panose="020B0604020202020204" pitchFamily="34" charset="0"/>
              <a:buChar char="•"/>
            </a:pPr>
            <a:r>
              <a:rPr lang="nl-BE" sz="2800" dirty="0" err="1"/>
              <a:t>Isolation</a:t>
            </a:r>
            <a:r>
              <a:rPr lang="nl-BE" sz="2800" dirty="0"/>
              <a:t> de 8cm de PUR ; U = 0,3 W/m</a:t>
            </a:r>
            <a:r>
              <a:rPr lang="nl-BE" sz="2800" baseline="30000" dirty="0"/>
              <a:t>2</a:t>
            </a:r>
            <a:r>
              <a:rPr lang="nl-BE" sz="2800" dirty="0"/>
              <a:t>K </a:t>
            </a:r>
          </a:p>
          <a:p>
            <a:pPr marL="914400" lvl="1" indent="-457200">
              <a:buClr>
                <a:srgbClr val="E52B51"/>
              </a:buClr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1895CE"/>
              </a:buClr>
              <a:buBlip>
                <a:blip r:embed="rId3"/>
              </a:buBlip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F35E92C-6FD2-66F0-6673-8100CDB947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5812164-4FBB-3A06-43EE-188894A26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08D1B1-E964-E047-F1FE-E7EC86F8F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32" y="2455473"/>
            <a:ext cx="3082729" cy="41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8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A0151-DFAF-98B2-99AE-D22B9BDDE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46D886-A8C0-20CE-CAF9-1D8331BB483B}"/>
              </a:ext>
            </a:extLst>
          </p:cNvPr>
          <p:cNvSpPr/>
          <p:nvPr/>
        </p:nvSpPr>
        <p:spPr>
          <a:xfrm>
            <a:off x="0" y="0"/>
            <a:ext cx="9167519" cy="280118"/>
          </a:xfrm>
          <a:prstGeom prst="rect">
            <a:avLst/>
          </a:prstGeom>
          <a:solidFill>
            <a:srgbClr val="E52B5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872075B-195C-DBA1-8047-EF857496A2BA}"/>
              </a:ext>
            </a:extLst>
          </p:cNvPr>
          <p:cNvCxnSpPr/>
          <p:nvPr/>
        </p:nvCxnSpPr>
        <p:spPr>
          <a:xfrm flipV="1">
            <a:off x="7604912" y="6579195"/>
            <a:ext cx="0" cy="290909"/>
          </a:xfrm>
          <a:prstGeom prst="line">
            <a:avLst/>
          </a:prstGeom>
          <a:ln w="57150" cmpd="sng">
            <a:solidFill>
              <a:srgbClr val="E52B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82">
            <a:extLst>
              <a:ext uri="{FF2B5EF4-FFF2-40B4-BE49-F238E27FC236}">
                <a16:creationId xmlns:a16="http://schemas.microsoft.com/office/drawing/2014/main" id="{7A2DBF44-5244-0E49-B44C-1D96BC26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87" y="5628401"/>
            <a:ext cx="1009335" cy="1036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0E552CA-B03E-F1A2-2376-22DEDB0F65BF}"/>
              </a:ext>
            </a:extLst>
          </p:cNvPr>
          <p:cNvSpPr txBox="1"/>
          <p:nvPr/>
        </p:nvSpPr>
        <p:spPr>
          <a:xfrm>
            <a:off x="332509" y="526473"/>
            <a:ext cx="843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err="1">
                <a:solidFill>
                  <a:srgbClr val="E52B51"/>
                </a:solidFill>
              </a:rPr>
              <a:t>Description</a:t>
            </a:r>
            <a:r>
              <a:rPr lang="nl-BE" sz="4800" dirty="0">
                <a:solidFill>
                  <a:srgbClr val="E52B51"/>
                </a:solidFill>
              </a:rPr>
              <a:t> de </a:t>
            </a:r>
            <a:r>
              <a:rPr lang="nl-BE" sz="4800" dirty="0" err="1">
                <a:solidFill>
                  <a:srgbClr val="E52B51"/>
                </a:solidFill>
              </a:rPr>
              <a:t>l’enveloppe</a:t>
            </a:r>
            <a:endParaRPr lang="nl-BE" sz="4800" dirty="0">
              <a:solidFill>
                <a:srgbClr val="E52B5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484637-77A7-6E8F-BC17-163098AD085F}"/>
              </a:ext>
            </a:extLst>
          </p:cNvPr>
          <p:cNvSpPr txBox="1"/>
          <p:nvPr/>
        </p:nvSpPr>
        <p:spPr>
          <a:xfrm>
            <a:off x="365050" y="1378121"/>
            <a:ext cx="8437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u="sng" dirty="0"/>
              <a:t>Vitrages :</a:t>
            </a:r>
          </a:p>
          <a:p>
            <a:pPr marL="457200" indent="-457200">
              <a:buClr>
                <a:srgbClr val="E52B51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Double vitrage, remplacement des </a:t>
            </a:r>
            <a:r>
              <a:rPr lang="nl-BE" sz="2800" dirty="0" err="1"/>
              <a:t>cales</a:t>
            </a:r>
            <a:r>
              <a:rPr lang="nl-BE" sz="2800" dirty="0"/>
              <a:t> des vitrages</a:t>
            </a:r>
          </a:p>
          <a:p>
            <a:pPr marL="914400" lvl="1" indent="-457200">
              <a:buClr>
                <a:srgbClr val="E52B51"/>
              </a:buClr>
              <a:buFont typeface="Arial" panose="020B0604020202020204" pitchFamily="34" charset="0"/>
              <a:buChar char="•"/>
            </a:pPr>
            <a:r>
              <a:rPr lang="nl-BE" sz="2800" dirty="0"/>
              <a:t> U = 3,5 W/m</a:t>
            </a:r>
            <a:r>
              <a:rPr lang="nl-BE" sz="2800" baseline="30000" dirty="0"/>
              <a:t>2</a:t>
            </a:r>
            <a:r>
              <a:rPr lang="nl-BE" sz="2800" dirty="0"/>
              <a:t>K </a:t>
            </a:r>
          </a:p>
          <a:p>
            <a:pPr lvl="1">
              <a:buClr>
                <a:srgbClr val="1895CE"/>
              </a:buClr>
            </a:pPr>
            <a:endParaRPr lang="nl-BE" sz="2800" dirty="0"/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  <a:p>
            <a:pPr>
              <a:buClr>
                <a:srgbClr val="1895CE"/>
              </a:buClr>
            </a:pPr>
            <a:endParaRPr lang="nl-BE" sz="28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79BBF-F8F9-9C9E-0E51-E5A2B780A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56" y="2799730"/>
            <a:ext cx="2810491" cy="37412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915907-ED4A-234A-F994-DEBAF4003227}"/>
              </a:ext>
            </a:extLst>
          </p:cNvPr>
          <p:cNvSpPr/>
          <p:nvPr/>
        </p:nvSpPr>
        <p:spPr>
          <a:xfrm>
            <a:off x="1808719" y="3429000"/>
            <a:ext cx="796954" cy="2103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40E44-00F7-1812-D8C9-189B831E176E}"/>
              </a:ext>
            </a:extLst>
          </p:cNvPr>
          <p:cNvSpPr txBox="1"/>
          <p:nvPr/>
        </p:nvSpPr>
        <p:spPr>
          <a:xfrm>
            <a:off x="2645680" y="3909730"/>
            <a:ext cx="340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Condensation entre les deux </a:t>
            </a:r>
            <a:r>
              <a:rPr lang="en-GB" dirty="0" err="1">
                <a:solidFill>
                  <a:srgbClr val="FF0000"/>
                </a:solidFill>
              </a:rPr>
              <a:t>vitrages</a:t>
            </a:r>
            <a:r>
              <a:rPr lang="en-GB" dirty="0">
                <a:solidFill>
                  <a:srgbClr val="FF0000"/>
                </a:solidFill>
              </a:rPr>
              <a:t> : manque </a:t>
            </a:r>
            <a:r>
              <a:rPr lang="en-GB" dirty="0" err="1">
                <a:solidFill>
                  <a:srgbClr val="FF0000"/>
                </a:solidFill>
              </a:rPr>
              <a:t>d’étanchéité</a:t>
            </a: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47123"/>
      </p:ext>
    </p:extLst>
  </p:cSld>
  <p:clrMapOvr>
    <a:masterClrMapping/>
  </p:clrMapOvr>
</p:sld>
</file>

<file path=ppt/theme/theme1.xml><?xml version="1.0" encoding="utf-8"?>
<a:theme xmlns:a="http://schemas.openxmlformats.org/drawingml/2006/main" name="PPT sjabloon oktober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646F5D616E9043B26D0CC5DE6AD2DC" ma:contentTypeVersion="" ma:contentTypeDescription="Create a new document." ma:contentTypeScope="" ma:versionID="885ba0a368f83073e48fd49ee8ce4953">
  <xsd:schema xmlns:xsd="http://www.w3.org/2001/XMLSchema" xmlns:xs="http://www.w3.org/2001/XMLSchema" xmlns:p="http://schemas.microsoft.com/office/2006/metadata/properties" xmlns:ns2="188f9afa-f230-44a3-9cde-3eaa8193b008" xmlns:ns3="ab79bae5-3954-4fc6-b5c7-a632e027fd35" targetNamespace="http://schemas.microsoft.com/office/2006/metadata/properties" ma:root="true" ma:fieldsID="02aa1b7637b0b807c80903be440c5715" ns2:_="" ns3:_="">
    <xsd:import namespace="188f9afa-f230-44a3-9cde-3eaa8193b008"/>
    <xsd:import namespace="ab79bae5-3954-4fc6-b5c7-a632e027fd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f9afa-f230-44a3-9cde-3eaa8193b0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a3c89c-c0ec-4e0b-b889-34b805f384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9bae5-3954-4fc6-b5c7-a632e027fd3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2c16af4-8c6c-4830-a835-9433c63c49e6}" ma:internalName="TaxCatchAll" ma:showField="CatchAllData" ma:web="ab79bae5-3954-4fc6-b5c7-a632e027fd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8f9afa-f230-44a3-9cde-3eaa8193b008">
      <Terms xmlns="http://schemas.microsoft.com/office/infopath/2007/PartnerControls"/>
    </lcf76f155ced4ddcb4097134ff3c332f>
    <TaxCatchAll xmlns="ab79bae5-3954-4fc6-b5c7-a632e027fd3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6910F8-A1B1-4EB1-AC89-4EFC2959C3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8f9afa-f230-44a3-9cde-3eaa8193b008"/>
    <ds:schemaRef ds:uri="ab79bae5-3954-4fc6-b5c7-a632e027fd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2BFFA9-D6E2-4F43-B46F-FC8FAB171CA1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ab79bae5-3954-4fc6-b5c7-a632e027fd35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d56e7088-46a6-4a2b-bff9-a0e8a2d6205b"/>
    <ds:schemaRef ds:uri="188f9afa-f230-44a3-9cde-3eaa8193b008"/>
  </ds:schemaRefs>
</ds:datastoreItem>
</file>

<file path=customXml/itemProps3.xml><?xml version="1.0" encoding="utf-8"?>
<ds:datastoreItem xmlns:ds="http://schemas.openxmlformats.org/officeDocument/2006/customXml" ds:itemID="{9A88FB73-474E-4EFD-AF7B-CA20A519BC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PPT-sjabloon_20151008</Template>
  <TotalTime>3884</TotalTime>
  <Words>872</Words>
  <Application>Microsoft Office PowerPoint</Application>
  <PresentationFormat>On-screen Show (4:3)</PresentationFormat>
  <Paragraphs>213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PPT sjabloon oktober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Ruben Verhaegen | GoodPlanet Belgium</dc:creator>
  <cp:lastModifiedBy>Marieke Tijskens | GoodPlanet Belgium</cp:lastModifiedBy>
  <cp:revision>47</cp:revision>
  <dcterms:created xsi:type="dcterms:W3CDTF">2024-01-15T13:09:40Z</dcterms:created>
  <dcterms:modified xsi:type="dcterms:W3CDTF">2024-10-22T10:31:59Z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0x0101005D646F5D616E9043B26D0CC5DE6AD2DC</vt:lpwstr>
  </property>
  <property fmtid="{D5CDD505-2E9C-101B-9397-08002B2CF9AE}" pid="3" name="MediaServiceImageTags">
    <vt:lpwstr/>
  </property>
</Properties>
</file>